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  <p:sldMasterId id="2147483664" r:id="rId2"/>
  </p:sldMasterIdLst>
  <p:notesMasterIdLst>
    <p:notesMasterId r:id="rId13"/>
  </p:notesMasterIdLst>
  <p:handoutMasterIdLst>
    <p:handoutMasterId r:id="rId14"/>
  </p:handoutMasterIdLst>
  <p:sldIdLst>
    <p:sldId id="455" r:id="rId3"/>
    <p:sldId id="439" r:id="rId4"/>
    <p:sldId id="446" r:id="rId5"/>
    <p:sldId id="445" r:id="rId6"/>
    <p:sldId id="464" r:id="rId7"/>
    <p:sldId id="461" r:id="rId8"/>
    <p:sldId id="462" r:id="rId9"/>
    <p:sldId id="463" r:id="rId10"/>
    <p:sldId id="460" r:id="rId11"/>
    <p:sldId id="466" r:id="rId12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schnitt ohne Titel" id="{3C7A75E9-F33E-1144-A8A2-069FAA817C9E}">
          <p14:sldIdLst>
            <p14:sldId id="455"/>
            <p14:sldId id="439"/>
            <p14:sldId id="446"/>
            <p14:sldId id="445"/>
            <p14:sldId id="464"/>
            <p14:sldId id="461"/>
            <p14:sldId id="462"/>
            <p14:sldId id="463"/>
            <p14:sldId id="460"/>
            <p14:sldId id="46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 autoAdjust="0"/>
    <p:restoredTop sz="75798" autoAdjust="0"/>
  </p:normalViewPr>
  <p:slideViewPr>
    <p:cSldViewPr snapToGrid="0" snapToObjects="1">
      <p:cViewPr>
        <p:scale>
          <a:sx n="87" d="100"/>
          <a:sy n="87" d="100"/>
        </p:scale>
        <p:origin x="-72" y="13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8" d="100"/>
          <a:sy n="118" d="100"/>
        </p:scale>
        <p:origin x="-44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≤ 2 Z. Alle</c:v>
                </c:pt>
              </c:strCache>
            </c:strRef>
          </c:tx>
          <c:invertIfNegative val="0"/>
          <c:cat>
            <c:strRef>
              <c:f>Tabelle1!$B$1:$D$1</c:f>
              <c:strCache>
                <c:ptCount val="3"/>
                <c:pt idx="0">
                  <c:v>Bern</c:v>
                </c:pt>
                <c:pt idx="1">
                  <c:v>Biel</c:v>
                </c:pt>
                <c:pt idx="2">
                  <c:v>Thun</c:v>
                </c:pt>
              </c:strCache>
            </c:strRef>
          </c:cat>
          <c:val>
            <c:numRef>
              <c:f>Tabelle1!$B$2:$D$2</c:f>
              <c:numCache>
                <c:formatCode>General</c:formatCode>
                <c:ptCount val="3"/>
                <c:pt idx="0">
                  <c:v>17</c:v>
                </c:pt>
                <c:pt idx="1">
                  <c:v>21</c:v>
                </c:pt>
                <c:pt idx="2">
                  <c:v>18</c:v>
                </c:pt>
              </c:numCache>
            </c:numRef>
          </c:val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≤ 2 Z. Ge.</c:v>
                </c:pt>
              </c:strCache>
            </c:strRef>
          </c:tx>
          <c:spPr>
            <a:pattFill prst="pct50">
              <a:fgClr>
                <a:schemeClr val="accent1"/>
              </a:fgClr>
              <a:bgClr>
                <a:schemeClr val="bg1"/>
              </a:bgClr>
            </a:pattFill>
          </c:spPr>
          <c:invertIfNegative val="0"/>
          <c:cat>
            <c:strRef>
              <c:f>Tabelle1!$B$1:$D$1</c:f>
              <c:strCache>
                <c:ptCount val="3"/>
                <c:pt idx="0">
                  <c:v>Bern</c:v>
                </c:pt>
                <c:pt idx="1">
                  <c:v>Biel</c:v>
                </c:pt>
                <c:pt idx="2">
                  <c:v>Thun</c:v>
                </c:pt>
              </c:strCache>
            </c:strRef>
          </c:cat>
          <c:val>
            <c:numRef>
              <c:f>Tabelle1!$B$3:$D$3</c:f>
              <c:numCache>
                <c:formatCode>General</c:formatCode>
                <c:ptCount val="3"/>
                <c:pt idx="0">
                  <c:v>12</c:v>
                </c:pt>
                <c:pt idx="1">
                  <c:v>11</c:v>
                </c:pt>
                <c:pt idx="2">
                  <c:v>12</c:v>
                </c:pt>
              </c:numCache>
            </c:numRef>
          </c:val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3 Z. Alle</c:v>
                </c:pt>
              </c:strCache>
            </c:strRef>
          </c:tx>
          <c:invertIfNegative val="0"/>
          <c:cat>
            <c:strRef>
              <c:f>Tabelle1!$B$1:$D$1</c:f>
              <c:strCache>
                <c:ptCount val="3"/>
                <c:pt idx="0">
                  <c:v>Bern</c:v>
                </c:pt>
                <c:pt idx="1">
                  <c:v>Biel</c:v>
                </c:pt>
                <c:pt idx="2">
                  <c:v>Thun</c:v>
                </c:pt>
              </c:strCache>
            </c:strRef>
          </c:cat>
          <c:val>
            <c:numRef>
              <c:f>Tabelle1!$B$4:$D$4</c:f>
              <c:numCache>
                <c:formatCode>General</c:formatCode>
                <c:ptCount val="3"/>
                <c:pt idx="0">
                  <c:v>30</c:v>
                </c:pt>
                <c:pt idx="1">
                  <c:v>43</c:v>
                </c:pt>
                <c:pt idx="2">
                  <c:v>33</c:v>
                </c:pt>
              </c:numCache>
            </c:numRef>
          </c:val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3 Z. Ge.</c:v>
                </c:pt>
              </c:strCache>
            </c:strRef>
          </c:tx>
          <c:spPr>
            <a:pattFill prst="pct50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effectLst>
              <a:glow rad="241300">
                <a:srgbClr val="9BBB59">
                  <a:satMod val="175000"/>
                  <a:alpha val="40000"/>
                </a:srgbClr>
              </a:glow>
            </a:effectLst>
          </c:spPr>
          <c:invertIfNegative val="0"/>
          <c:cat>
            <c:strRef>
              <c:f>Tabelle1!$B$1:$D$1</c:f>
              <c:strCache>
                <c:ptCount val="3"/>
                <c:pt idx="0">
                  <c:v>Bern</c:v>
                </c:pt>
                <c:pt idx="1">
                  <c:v>Biel</c:v>
                </c:pt>
                <c:pt idx="2">
                  <c:v>Thun</c:v>
                </c:pt>
              </c:strCache>
            </c:strRef>
          </c:cat>
          <c:val>
            <c:numRef>
              <c:f>Tabelle1!$B$5:$D$5</c:f>
              <c:numCache>
                <c:formatCode>General</c:formatCode>
                <c:ptCount val="3"/>
                <c:pt idx="0">
                  <c:v>45</c:v>
                </c:pt>
                <c:pt idx="1">
                  <c:v>53</c:v>
                </c:pt>
                <c:pt idx="2">
                  <c:v>51</c:v>
                </c:pt>
              </c:numCache>
            </c:numRef>
          </c:val>
        </c:ser>
        <c:ser>
          <c:idx val="4"/>
          <c:order val="4"/>
          <c:tx>
            <c:strRef>
              <c:f>Tabelle1!$A$6</c:f>
              <c:strCache>
                <c:ptCount val="1"/>
                <c:pt idx="0">
                  <c:v>4Z. Alle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Tabelle1!$B$1:$D$1</c:f>
              <c:strCache>
                <c:ptCount val="3"/>
                <c:pt idx="0">
                  <c:v>Bern</c:v>
                </c:pt>
                <c:pt idx="1">
                  <c:v>Biel</c:v>
                </c:pt>
                <c:pt idx="2">
                  <c:v>Thun</c:v>
                </c:pt>
              </c:strCache>
            </c:strRef>
          </c:cat>
          <c:val>
            <c:numRef>
              <c:f>Tabelle1!$B$6:$D$6</c:f>
              <c:numCache>
                <c:formatCode>General</c:formatCode>
                <c:ptCount val="3"/>
                <c:pt idx="0">
                  <c:v>29</c:v>
                </c:pt>
                <c:pt idx="1">
                  <c:v>25</c:v>
                </c:pt>
                <c:pt idx="2">
                  <c:v>32</c:v>
                </c:pt>
              </c:numCache>
            </c:numRef>
          </c:val>
        </c:ser>
        <c:ser>
          <c:idx val="5"/>
          <c:order val="5"/>
          <c:tx>
            <c:strRef>
              <c:f>Tabelle1!$A$7</c:f>
              <c:strCache>
                <c:ptCount val="1"/>
                <c:pt idx="0">
                  <c:v>4 Z. Ge.</c:v>
                </c:pt>
              </c:strCache>
            </c:strRef>
          </c:tx>
          <c:spPr>
            <a:pattFill prst="pct50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</c:spPr>
          <c:invertIfNegative val="0"/>
          <c:cat>
            <c:strRef>
              <c:f>Tabelle1!$B$1:$D$1</c:f>
              <c:strCache>
                <c:ptCount val="3"/>
                <c:pt idx="0">
                  <c:v>Bern</c:v>
                </c:pt>
                <c:pt idx="1">
                  <c:v>Biel</c:v>
                </c:pt>
                <c:pt idx="2">
                  <c:v>Thun</c:v>
                </c:pt>
              </c:strCache>
            </c:strRef>
          </c:cat>
          <c:val>
            <c:numRef>
              <c:f>Tabelle1!$B$7:$D$7</c:f>
              <c:numCache>
                <c:formatCode>General</c:formatCode>
                <c:ptCount val="3"/>
                <c:pt idx="0">
                  <c:v>36</c:v>
                </c:pt>
                <c:pt idx="1">
                  <c:v>32</c:v>
                </c:pt>
                <c:pt idx="2">
                  <c:v>33</c:v>
                </c:pt>
              </c:numCache>
            </c:numRef>
          </c:val>
        </c:ser>
        <c:ser>
          <c:idx val="6"/>
          <c:order val="6"/>
          <c:tx>
            <c:strRef>
              <c:f>Tabelle1!$A$8</c:f>
              <c:strCache>
                <c:ptCount val="1"/>
                <c:pt idx="0">
                  <c:v>≥5 Z. Alle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Tabelle1!$B$1:$D$1</c:f>
              <c:strCache>
                <c:ptCount val="3"/>
                <c:pt idx="0">
                  <c:v>Bern</c:v>
                </c:pt>
                <c:pt idx="1">
                  <c:v>Biel</c:v>
                </c:pt>
                <c:pt idx="2">
                  <c:v>Thun</c:v>
                </c:pt>
              </c:strCache>
            </c:strRef>
          </c:cat>
          <c:val>
            <c:numRef>
              <c:f>Tabelle1!$B$8:$D$8</c:f>
              <c:numCache>
                <c:formatCode>General</c:formatCode>
                <c:ptCount val="3"/>
                <c:pt idx="0">
                  <c:v>24</c:v>
                </c:pt>
                <c:pt idx="1">
                  <c:v>11</c:v>
                </c:pt>
                <c:pt idx="2">
                  <c:v>17</c:v>
                </c:pt>
              </c:numCache>
            </c:numRef>
          </c:val>
        </c:ser>
        <c:ser>
          <c:idx val="7"/>
          <c:order val="7"/>
          <c:tx>
            <c:strRef>
              <c:f>Tabelle1!$A$9</c:f>
              <c:strCache>
                <c:ptCount val="1"/>
                <c:pt idx="0">
                  <c:v>≥5 Z. Ge.</c:v>
                </c:pt>
              </c:strCache>
            </c:strRef>
          </c:tx>
          <c:spPr>
            <a:pattFill prst="pct50">
              <a:fgClr>
                <a:srgbClr val="C00000"/>
              </a:fgClr>
              <a:bgClr>
                <a:schemeClr val="bg1"/>
              </a:bgClr>
            </a:pattFill>
            <a:ln w="15875">
              <a:solidFill>
                <a:srgbClr val="C00000"/>
              </a:solidFill>
            </a:ln>
          </c:spPr>
          <c:invertIfNegative val="0"/>
          <c:cat>
            <c:strRef>
              <c:f>Tabelle1!$B$1:$D$1</c:f>
              <c:strCache>
                <c:ptCount val="3"/>
                <c:pt idx="0">
                  <c:v>Bern</c:v>
                </c:pt>
                <c:pt idx="1">
                  <c:v>Biel</c:v>
                </c:pt>
                <c:pt idx="2">
                  <c:v>Thun</c:v>
                </c:pt>
              </c:strCache>
            </c:strRef>
          </c:cat>
          <c:val>
            <c:numRef>
              <c:f>Tabelle1!$B$9:$D$9</c:f>
              <c:numCache>
                <c:formatCode>General</c:formatCode>
                <c:ptCount val="3"/>
                <c:pt idx="0">
                  <c:v>7</c:v>
                </c:pt>
                <c:pt idx="1">
                  <c:v>4</c:v>
                </c:pt>
                <c:pt idx="2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9"/>
        <c:axId val="44415232"/>
        <c:axId val="44421120"/>
      </c:barChart>
      <c:catAx>
        <c:axId val="44415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aseline="0"/>
            </a:pPr>
            <a:endParaRPr lang="de-DE"/>
          </a:p>
        </c:txPr>
        <c:crossAx val="44421120"/>
        <c:crosses val="autoZero"/>
        <c:auto val="1"/>
        <c:lblAlgn val="ctr"/>
        <c:lblOffset val="100"/>
        <c:noMultiLvlLbl val="0"/>
      </c:catAx>
      <c:valAx>
        <c:axId val="44421120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4441523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1634545997679964"/>
          <c:y val="0.16243717335919566"/>
          <c:w val="0.16959477050378441"/>
          <c:h val="0.62038438743544155"/>
        </c:manualLayout>
      </c:layout>
      <c:overlay val="0"/>
      <c:txPr>
        <a:bodyPr/>
        <a:lstStyle/>
        <a:p>
          <a:pPr>
            <a:defRPr sz="1300" baseline="0"/>
          </a:pPr>
          <a:endParaRPr lang="de-DE"/>
        </a:p>
      </c:txPr>
    </c:legend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B18CF-B650-084D-B6C9-89B4C1467C4E}" type="datetimeFigureOut">
              <a:rPr lang="de-DE" smtClean="0"/>
              <a:pPr/>
              <a:t>01.04.2014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AB033-F1E9-4744-A63C-F34A393D5D3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68932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4DC20-AAB0-9D4C-B4D5-FF0D1CA03615}" type="datetimeFigureOut">
              <a:rPr lang="de-DE" smtClean="0"/>
              <a:pPr/>
              <a:t>01.04.2014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FCAF9-16C5-3949-85A9-DB2A241F3C2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20758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99E067-E741-4969-9B85-48C163D698CF}" type="slidenum">
              <a:rPr lang="de-CH" smtClean="0"/>
              <a:pPr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295003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FCAF9-16C5-3949-85A9-DB2A241F3C2B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018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AD1195-0346-4781-8752-48B705783934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6224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Wo</a:t>
            </a:r>
            <a:r>
              <a:rPr lang="de-CH" baseline="0" dirty="0" smtClean="0"/>
              <a:t> stehen Sie? Fragen Sie sich selber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AD1195-0346-4781-8752-48B705783934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6224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AD1195-0346-4781-8752-48B705783934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83160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AD1195-0346-4781-8752-48B705783934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6224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AD1195-0346-4781-8752-48B705783934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6224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AD1195-0346-4781-8752-48B705783934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6224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7AD1195-0346-4781-8752-48B705783934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16224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FCAF9-16C5-3949-85A9-DB2A241F3C2B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018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457200" y="1242310"/>
            <a:ext cx="7772400" cy="666726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de-CH" dirty="0" smtClean="0"/>
              <a:t>Titel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/>
            </a:r>
            <a:b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572695"/>
            <a:ext cx="7772400" cy="1576867"/>
          </a:xfrm>
          <a:prstGeom prst="rect">
            <a:avLst/>
          </a:prstGeom>
        </p:spPr>
        <p:txBody>
          <a:bodyPr vert="horz"/>
          <a:lstStyle>
            <a:lvl1pPr algn="ctr">
              <a:defRPr/>
            </a:lvl1pPr>
          </a:lstStyle>
          <a:p>
            <a:pPr lvl="0"/>
            <a:r>
              <a:rPr lang="de-DE" dirty="0" smtClean="0"/>
              <a:t>Lead</a:t>
            </a:r>
            <a:endParaRPr lang="de-DE" dirty="0"/>
          </a:p>
        </p:txBody>
      </p:sp>
      <p:sp>
        <p:nvSpPr>
          <p:cNvPr id="20" name="Datumsplatzhalter 2"/>
          <p:cNvSpPr>
            <a:spLocks noGrp="1"/>
          </p:cNvSpPr>
          <p:nvPr>
            <p:ph type="dt" sz="half" idx="2"/>
          </p:nvPr>
        </p:nvSpPr>
        <p:spPr>
          <a:xfrm>
            <a:off x="457200" y="6410058"/>
            <a:ext cx="1070086" cy="192016"/>
          </a:xfrm>
          <a:prstGeom prst="rect">
            <a:avLst/>
          </a:prstGeom>
        </p:spPr>
        <p:txBody>
          <a:bodyPr anchor="ctr" anchorCtr="0"/>
          <a:lstStyle>
            <a:lvl1pPr>
              <a:defRPr sz="1400">
                <a:latin typeface="Arial"/>
                <a:cs typeface="Arial"/>
              </a:defRPr>
            </a:lvl1pPr>
          </a:lstStyle>
          <a:p>
            <a:fld id="{A565E81E-8CD6-2B45-819E-FC4608DBDA49}" type="datetime1">
              <a:rPr lang="de-CH" smtClean="0"/>
              <a:pPr/>
              <a:t>01.04.2014</a:t>
            </a:fld>
            <a:endParaRPr lang="de-DE" dirty="0"/>
          </a:p>
        </p:txBody>
      </p:sp>
      <p:sp>
        <p:nvSpPr>
          <p:cNvPr id="21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668393" y="6410058"/>
            <a:ext cx="5586213" cy="192016"/>
          </a:xfrm>
          <a:prstGeom prst="rect">
            <a:avLst/>
          </a:prstGeom>
        </p:spPr>
        <p:txBody>
          <a:bodyPr anchor="ctr" anchorCtr="0"/>
          <a:lstStyle>
            <a:lvl1pPr>
              <a:defRPr sz="1400">
                <a:latin typeface="Arial"/>
                <a:cs typeface="Arial"/>
              </a:defRPr>
            </a:lvl1pPr>
          </a:lstStyle>
          <a:p>
            <a:r>
              <a:rPr lang="de-DE" smtClean="0"/>
              <a:t>Fusszeile</a:t>
            </a:r>
            <a:endParaRPr lang="de-DE" dirty="0"/>
          </a:p>
        </p:txBody>
      </p:sp>
      <p:sp>
        <p:nvSpPr>
          <p:cNvPr id="22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7412314" y="6410058"/>
            <a:ext cx="1274485" cy="192016"/>
          </a:xfrm>
          <a:prstGeom prst="rect">
            <a:avLst/>
          </a:prstGeom>
        </p:spPr>
        <p:txBody>
          <a:bodyPr anchor="ctr" anchorCtr="0"/>
          <a:lstStyle>
            <a:lvl1pPr algn="r">
              <a:defRPr sz="1400">
                <a:latin typeface="Arial"/>
                <a:cs typeface="Arial"/>
              </a:defRPr>
            </a:lvl1pPr>
          </a:lstStyle>
          <a:p>
            <a:fld id="{BB6896A7-1484-1240-9546-A94D7F790B4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732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652463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1CCF6-869C-47E2-8CCA-395C22873A1F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385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spaltig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1"/>
          <p:cNvSpPr>
            <a:spLocks noGrp="1"/>
          </p:cNvSpPr>
          <p:nvPr>
            <p:ph type="ctrTitle" hasCustomPrompt="1"/>
          </p:nvPr>
        </p:nvSpPr>
        <p:spPr>
          <a:xfrm>
            <a:off x="457200" y="1242310"/>
            <a:ext cx="7772400" cy="66672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de-CH" dirty="0" smtClean="0"/>
              <a:t>Titel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/>
            </a:r>
            <a:b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lang="de-DE" dirty="0"/>
          </a:p>
        </p:txBody>
      </p:sp>
      <p:sp>
        <p:nvSpPr>
          <p:cNvPr id="25" name="Datumsplatzhalter 2"/>
          <p:cNvSpPr>
            <a:spLocks noGrp="1"/>
          </p:cNvSpPr>
          <p:nvPr>
            <p:ph type="dt" sz="half" idx="2"/>
          </p:nvPr>
        </p:nvSpPr>
        <p:spPr>
          <a:xfrm>
            <a:off x="457200" y="6410058"/>
            <a:ext cx="1070086" cy="192016"/>
          </a:xfrm>
          <a:prstGeom prst="rect">
            <a:avLst/>
          </a:prstGeom>
        </p:spPr>
        <p:txBody>
          <a:bodyPr anchor="ctr" anchorCtr="0"/>
          <a:lstStyle>
            <a:lvl1pPr>
              <a:defRPr sz="1400">
                <a:latin typeface="Arial"/>
                <a:cs typeface="Arial"/>
              </a:defRPr>
            </a:lvl1pPr>
          </a:lstStyle>
          <a:p>
            <a:fld id="{0823C54B-4F8F-4341-ADFE-7CF0A3F6F1BF}" type="datetime1">
              <a:rPr lang="de-CH" smtClean="0"/>
              <a:pPr/>
              <a:t>01.04.2014</a:t>
            </a:fld>
            <a:endParaRPr lang="de-DE" dirty="0"/>
          </a:p>
        </p:txBody>
      </p:sp>
      <p:sp>
        <p:nvSpPr>
          <p:cNvPr id="26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668393" y="6410058"/>
            <a:ext cx="5586213" cy="192016"/>
          </a:xfrm>
          <a:prstGeom prst="rect">
            <a:avLst/>
          </a:prstGeom>
        </p:spPr>
        <p:txBody>
          <a:bodyPr anchor="ctr" anchorCtr="0"/>
          <a:lstStyle>
            <a:lvl1pPr>
              <a:defRPr sz="1400">
                <a:latin typeface="Arial"/>
                <a:cs typeface="Arial"/>
              </a:defRPr>
            </a:lvl1pPr>
          </a:lstStyle>
          <a:p>
            <a:r>
              <a:rPr lang="de-DE" smtClean="0"/>
              <a:t>Fusszeile</a:t>
            </a:r>
            <a:endParaRPr lang="de-DE" dirty="0"/>
          </a:p>
        </p:txBody>
      </p:sp>
      <p:sp>
        <p:nvSpPr>
          <p:cNvPr id="27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7412314" y="6410058"/>
            <a:ext cx="1274485" cy="192016"/>
          </a:xfrm>
          <a:prstGeom prst="rect">
            <a:avLst/>
          </a:prstGeom>
        </p:spPr>
        <p:txBody>
          <a:bodyPr anchor="ctr" anchorCtr="0"/>
          <a:lstStyle>
            <a:lvl1pPr algn="r">
              <a:defRPr sz="1400">
                <a:latin typeface="Arial"/>
                <a:cs typeface="Arial"/>
              </a:defRPr>
            </a:lvl1pPr>
          </a:lstStyle>
          <a:p>
            <a:fld id="{BB6896A7-1484-1240-9546-A94D7F790B4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8" name="Textplatzhalter 2"/>
          <p:cNvSpPr>
            <a:spLocks noGrp="1"/>
          </p:cNvSpPr>
          <p:nvPr>
            <p:ph idx="5" hasCustomPrompt="1"/>
          </p:nvPr>
        </p:nvSpPr>
        <p:spPr>
          <a:xfrm>
            <a:off x="457200" y="2838653"/>
            <a:ext cx="8229600" cy="2863552"/>
          </a:xfrm>
          <a:prstGeom prst="rect">
            <a:avLst/>
          </a:prstGeom>
        </p:spPr>
        <p:txBody>
          <a:bodyPr vert="horz" lIns="91440" tIns="45720" rIns="91440" bIns="45720" numCol="1" spcCol="18000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Pit,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sincte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velibusdam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, ad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quid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maio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mos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nonestius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,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nem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vidus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poria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exerumet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porum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uteceat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invenis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ipsum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suntiae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nis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si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dolorecus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et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vel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ipsapictes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simus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doluptas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eturest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,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utat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enem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qui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ulpa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sin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eaque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perecea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imperum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laut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quamus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assitatio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volupta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spienimaio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temporum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Pit,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sincte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velibusdam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, ad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quid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maio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mos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nonestius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,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nem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vidus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poria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exerumet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porum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uteceat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invenis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ipsum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suntiae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nis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si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dolorecus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et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vel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ipsapictes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simus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doluptas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eturest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,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utat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enem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qui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ulpa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sin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eaque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perecea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imperum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laut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quamus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assitatio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volupta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spienimaio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temporum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lang="de-DE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1135900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457200" y="1242310"/>
            <a:ext cx="7772400" cy="66672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de-CH" dirty="0" smtClean="0"/>
              <a:t>Titel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/>
            </a:r>
            <a:b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lang="de-DE" dirty="0"/>
          </a:p>
        </p:txBody>
      </p:sp>
      <p:sp>
        <p:nvSpPr>
          <p:cNvPr id="12" name="Textplatzhalter 2"/>
          <p:cNvSpPr>
            <a:spLocks noGrp="1"/>
          </p:cNvSpPr>
          <p:nvPr>
            <p:ph idx="5" hasCustomPrompt="1"/>
          </p:nvPr>
        </p:nvSpPr>
        <p:spPr>
          <a:xfrm>
            <a:off x="457200" y="2838653"/>
            <a:ext cx="8229600" cy="2863552"/>
          </a:xfrm>
          <a:prstGeom prst="rect">
            <a:avLst/>
          </a:prstGeom>
        </p:spPr>
        <p:txBody>
          <a:bodyPr vert="horz" lIns="91440" tIns="45720" rIns="91440" bIns="45720" numCol="2" spcCol="18000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Pit,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sincte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velibusdam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, ad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quid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maio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mos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nonestius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,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nem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vidus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poria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exerumet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porum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uteceat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invenis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ipsum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suntiae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nis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si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dolorecus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et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vel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ipsapictes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simus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doluptas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eturest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,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utat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enem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qui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ulpa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sin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eaque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perecea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imperum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laut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quamus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assitatio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volupta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spienimaio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temporum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Pit,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sincte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velibusdam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, ad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quid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maio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mos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nonestius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,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nem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vidus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poria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exerumet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porum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uteceat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invenis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ipsum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suntiae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nis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si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dolorecus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et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vel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ipsapictes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simus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doluptas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eturest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,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utat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enem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qui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ulpa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sin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eaque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perecea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imperum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laut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quamus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assitatio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volupta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spienimaio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temporum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lang="de-DE" sz="2800" b="0" dirty="0" smtClean="0"/>
          </a:p>
        </p:txBody>
      </p:sp>
      <p:sp>
        <p:nvSpPr>
          <p:cNvPr id="13" name="Datumsplatzhalter 2"/>
          <p:cNvSpPr>
            <a:spLocks noGrp="1"/>
          </p:cNvSpPr>
          <p:nvPr>
            <p:ph type="dt" sz="half" idx="2"/>
          </p:nvPr>
        </p:nvSpPr>
        <p:spPr>
          <a:xfrm>
            <a:off x="457200" y="6410058"/>
            <a:ext cx="1070086" cy="192016"/>
          </a:xfrm>
          <a:prstGeom prst="rect">
            <a:avLst/>
          </a:prstGeom>
        </p:spPr>
        <p:txBody>
          <a:bodyPr anchor="ctr" anchorCtr="0"/>
          <a:lstStyle>
            <a:lvl1pPr>
              <a:defRPr sz="1400">
                <a:latin typeface="Arial"/>
                <a:cs typeface="Arial"/>
              </a:defRPr>
            </a:lvl1pPr>
          </a:lstStyle>
          <a:p>
            <a:fld id="{CA659987-C475-AA4A-9302-31F2713E6989}" type="datetime1">
              <a:rPr lang="de-CH" smtClean="0"/>
              <a:pPr/>
              <a:t>01.04.2014</a:t>
            </a:fld>
            <a:endParaRPr lang="de-DE" dirty="0"/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668393" y="6410058"/>
            <a:ext cx="5586213" cy="192016"/>
          </a:xfrm>
          <a:prstGeom prst="rect">
            <a:avLst/>
          </a:prstGeom>
        </p:spPr>
        <p:txBody>
          <a:bodyPr anchor="ctr" anchorCtr="0"/>
          <a:lstStyle>
            <a:lvl1pPr>
              <a:defRPr sz="1400">
                <a:latin typeface="Arial"/>
                <a:cs typeface="Arial"/>
              </a:defRPr>
            </a:lvl1pPr>
          </a:lstStyle>
          <a:p>
            <a:r>
              <a:rPr lang="de-DE" smtClean="0"/>
              <a:t>Fusszeile</a:t>
            </a:r>
            <a:endParaRPr lang="de-DE" dirty="0"/>
          </a:p>
        </p:txBody>
      </p:sp>
      <p:sp>
        <p:nvSpPr>
          <p:cNvPr id="1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7412314" y="6410058"/>
            <a:ext cx="1274485" cy="192016"/>
          </a:xfrm>
          <a:prstGeom prst="rect">
            <a:avLst/>
          </a:prstGeom>
        </p:spPr>
        <p:txBody>
          <a:bodyPr anchor="ctr" anchorCtr="0"/>
          <a:lstStyle>
            <a:lvl1pPr algn="r">
              <a:defRPr sz="1400">
                <a:latin typeface="Arial"/>
                <a:cs typeface="Arial"/>
              </a:defRPr>
            </a:lvl1pPr>
          </a:lstStyle>
          <a:p>
            <a:fld id="{BB6896A7-1484-1240-9546-A94D7F790B4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06259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03274A-9A2C-40A2-AD60-5F0309A3EECE}" type="datetimeFigureOut">
              <a:rPr lang="de-CH" smtClean="0"/>
              <a:pPr/>
              <a:t>01.04.2014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2DC0A01-9BE6-46DF-8A64-B4BDC10C19F1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224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65175"/>
            <a:ext cx="8229600" cy="652463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61CCF6-869C-47E2-8CCA-395C22873A1F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63858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 hasCustomPrompt="1"/>
          </p:nvPr>
        </p:nvSpPr>
        <p:spPr>
          <a:xfrm>
            <a:off x="457200" y="1242310"/>
            <a:ext cx="7772400" cy="666726"/>
          </a:xfrm>
          <a:prstGeom prst="rect">
            <a:avLst/>
          </a:prstGeom>
        </p:spPr>
        <p:txBody>
          <a:bodyPr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de-CH" dirty="0" smtClean="0"/>
              <a:t>Titel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/>
            </a:r>
            <a:b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lang="de-DE" dirty="0"/>
          </a:p>
        </p:txBody>
      </p:sp>
      <p:sp>
        <p:nvSpPr>
          <p:cNvPr id="7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572695"/>
            <a:ext cx="7772400" cy="1576867"/>
          </a:xfrm>
          <a:prstGeom prst="rect">
            <a:avLst/>
          </a:prstGeom>
        </p:spPr>
        <p:txBody>
          <a:bodyPr vert="horz"/>
          <a:lstStyle>
            <a:lvl1pPr algn="ctr">
              <a:defRPr/>
            </a:lvl1pPr>
          </a:lstStyle>
          <a:p>
            <a:pPr lvl="0"/>
            <a:r>
              <a:rPr lang="de-DE" dirty="0" smtClean="0"/>
              <a:t>Lead</a:t>
            </a:r>
            <a:endParaRPr lang="de-DE" dirty="0"/>
          </a:p>
        </p:txBody>
      </p:sp>
      <p:sp>
        <p:nvSpPr>
          <p:cNvPr id="8" name="Datumsplatzhalter 2"/>
          <p:cNvSpPr>
            <a:spLocks noGrp="1"/>
          </p:cNvSpPr>
          <p:nvPr>
            <p:ph type="dt" sz="half" idx="2"/>
          </p:nvPr>
        </p:nvSpPr>
        <p:spPr>
          <a:xfrm>
            <a:off x="457200" y="6410058"/>
            <a:ext cx="1070086" cy="192016"/>
          </a:xfrm>
          <a:prstGeom prst="rect">
            <a:avLst/>
          </a:prstGeom>
        </p:spPr>
        <p:txBody>
          <a:bodyPr anchor="ctr" anchorCtr="0"/>
          <a:lstStyle>
            <a:lvl1pPr>
              <a:defRPr sz="1400">
                <a:latin typeface="Arial"/>
                <a:cs typeface="Arial"/>
              </a:defRPr>
            </a:lvl1pPr>
          </a:lstStyle>
          <a:p>
            <a:fld id="{AA606BAE-0050-724C-8BBC-AC500610FF41}" type="datetime1">
              <a:rPr lang="de-CH" smtClean="0"/>
              <a:pPr/>
              <a:t>01.04.2014</a:t>
            </a:fld>
            <a:endParaRPr lang="de-DE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668393" y="6410058"/>
            <a:ext cx="5586213" cy="192016"/>
          </a:xfrm>
          <a:prstGeom prst="rect">
            <a:avLst/>
          </a:prstGeom>
        </p:spPr>
        <p:txBody>
          <a:bodyPr anchor="ctr" anchorCtr="0"/>
          <a:lstStyle>
            <a:lvl1pPr>
              <a:defRPr sz="1400">
                <a:latin typeface="Arial"/>
                <a:cs typeface="Arial"/>
              </a:defRPr>
            </a:lvl1pPr>
          </a:lstStyle>
          <a:p>
            <a:r>
              <a:rPr lang="de-DE" smtClean="0"/>
              <a:t>Fusszeile</a:t>
            </a:r>
            <a:endParaRPr lang="de-DE" dirty="0"/>
          </a:p>
        </p:txBody>
      </p:sp>
      <p:sp>
        <p:nvSpPr>
          <p:cNvPr id="10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7412314" y="6410058"/>
            <a:ext cx="1274485" cy="192016"/>
          </a:xfrm>
          <a:prstGeom prst="rect">
            <a:avLst/>
          </a:prstGeom>
        </p:spPr>
        <p:txBody>
          <a:bodyPr anchor="ctr" anchorCtr="0"/>
          <a:lstStyle>
            <a:lvl1pPr algn="r">
              <a:defRPr sz="1400">
                <a:latin typeface="Arial"/>
                <a:cs typeface="Arial"/>
              </a:defRPr>
            </a:lvl1pPr>
          </a:lstStyle>
          <a:p>
            <a:fld id="{BB6896A7-1484-1240-9546-A94D7F790B4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696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spaltig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457200" y="1242310"/>
            <a:ext cx="7772400" cy="66672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de-CH" dirty="0" smtClean="0"/>
              <a:t>Titel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/>
            </a:r>
            <a:b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lang="de-DE" dirty="0"/>
          </a:p>
        </p:txBody>
      </p:sp>
      <p:sp>
        <p:nvSpPr>
          <p:cNvPr id="13" name="Datumsplatzhalter 2"/>
          <p:cNvSpPr>
            <a:spLocks noGrp="1"/>
          </p:cNvSpPr>
          <p:nvPr>
            <p:ph type="dt" sz="half" idx="2"/>
          </p:nvPr>
        </p:nvSpPr>
        <p:spPr>
          <a:xfrm>
            <a:off x="457200" y="6410058"/>
            <a:ext cx="1070086" cy="192016"/>
          </a:xfrm>
          <a:prstGeom prst="rect">
            <a:avLst/>
          </a:prstGeom>
        </p:spPr>
        <p:txBody>
          <a:bodyPr anchor="ctr" anchorCtr="0"/>
          <a:lstStyle>
            <a:lvl1pPr>
              <a:defRPr sz="1400">
                <a:latin typeface="Arial"/>
                <a:cs typeface="Arial"/>
              </a:defRPr>
            </a:lvl1pPr>
          </a:lstStyle>
          <a:p>
            <a:fld id="{23F31788-9209-F846-BE56-E19924F5977C}" type="datetime1">
              <a:rPr lang="de-CH" smtClean="0"/>
              <a:pPr/>
              <a:t>01.04.2014</a:t>
            </a:fld>
            <a:endParaRPr lang="de-DE" dirty="0"/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668393" y="6410058"/>
            <a:ext cx="5586213" cy="192016"/>
          </a:xfrm>
          <a:prstGeom prst="rect">
            <a:avLst/>
          </a:prstGeom>
        </p:spPr>
        <p:txBody>
          <a:bodyPr anchor="ctr" anchorCtr="0"/>
          <a:lstStyle>
            <a:lvl1pPr>
              <a:defRPr sz="1400">
                <a:latin typeface="Arial"/>
                <a:cs typeface="Arial"/>
              </a:defRPr>
            </a:lvl1pPr>
          </a:lstStyle>
          <a:p>
            <a:r>
              <a:rPr lang="de-DE" smtClean="0"/>
              <a:t>Fusszeile</a:t>
            </a:r>
            <a:endParaRPr lang="de-DE" dirty="0"/>
          </a:p>
        </p:txBody>
      </p:sp>
      <p:sp>
        <p:nvSpPr>
          <p:cNvPr id="1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7412314" y="6410058"/>
            <a:ext cx="1274485" cy="192016"/>
          </a:xfrm>
          <a:prstGeom prst="rect">
            <a:avLst/>
          </a:prstGeom>
        </p:spPr>
        <p:txBody>
          <a:bodyPr anchor="ctr" anchorCtr="0"/>
          <a:lstStyle>
            <a:lvl1pPr algn="r">
              <a:defRPr sz="1400">
                <a:latin typeface="Arial"/>
                <a:cs typeface="Arial"/>
              </a:defRPr>
            </a:lvl1pPr>
          </a:lstStyle>
          <a:p>
            <a:fld id="{BB6896A7-1484-1240-9546-A94D7F790B4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6" name="Textplatzhalter 2"/>
          <p:cNvSpPr>
            <a:spLocks noGrp="1"/>
          </p:cNvSpPr>
          <p:nvPr>
            <p:ph idx="5" hasCustomPrompt="1"/>
          </p:nvPr>
        </p:nvSpPr>
        <p:spPr>
          <a:xfrm>
            <a:off x="457200" y="2838653"/>
            <a:ext cx="8229600" cy="2863552"/>
          </a:xfrm>
          <a:prstGeom prst="rect">
            <a:avLst/>
          </a:prstGeom>
        </p:spPr>
        <p:txBody>
          <a:bodyPr vert="horz" lIns="91440" tIns="45720" rIns="91440" bIns="45720" numCol="1" spcCol="18000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Pit,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sincte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velibusdam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, ad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quid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maio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mos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nonestius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,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nem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vidus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poria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exerumet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porum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uteceat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invenis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ipsum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suntiae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nis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si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dolorecus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et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vel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ipsapictes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simus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doluptas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eturest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,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utat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enem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qui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ulpa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sin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eaque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perecea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imperum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laut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quamus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assitatio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volupta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spienimaio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temporum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Pit,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sincte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velibusdam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, ad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quid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maio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mos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nonestius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,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nem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vidus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poria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exerumet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porum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uteceat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invenis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ipsum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suntiae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nis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si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dolorecus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et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vel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ipsapictes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simus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doluptas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eturest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,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utat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enem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qui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ulpa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sin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eaque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perecea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imperum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laut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quamus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assitatio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volupta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spienimaio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temporum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lang="de-DE" sz="2800" b="0" dirty="0" smtClean="0"/>
          </a:p>
        </p:txBody>
      </p:sp>
    </p:spTree>
    <p:extLst>
      <p:ext uri="{BB962C8B-B14F-4D97-AF65-F5344CB8AC3E}">
        <p14:creationId xmlns:p14="http://schemas.microsoft.com/office/powerpoint/2010/main" val="255761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spaltig_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457200" y="1242310"/>
            <a:ext cx="7772400" cy="666726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de-CH" dirty="0" smtClean="0"/>
              <a:t>Titel</a:t>
            </a:r>
            <a: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/>
            </a:r>
            <a:br>
              <a:rPr kumimoji="0" lang="de-D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</a:br>
            <a:endParaRPr lang="de-DE" dirty="0"/>
          </a:p>
        </p:txBody>
      </p:sp>
      <p:sp>
        <p:nvSpPr>
          <p:cNvPr id="11" name="Textplatzhalter 2"/>
          <p:cNvSpPr>
            <a:spLocks noGrp="1"/>
          </p:cNvSpPr>
          <p:nvPr>
            <p:ph idx="5" hasCustomPrompt="1"/>
          </p:nvPr>
        </p:nvSpPr>
        <p:spPr>
          <a:xfrm>
            <a:off x="457200" y="2838653"/>
            <a:ext cx="8229600" cy="2863552"/>
          </a:xfrm>
          <a:prstGeom prst="rect">
            <a:avLst/>
          </a:prstGeom>
        </p:spPr>
        <p:txBody>
          <a:bodyPr vert="horz" lIns="91440" tIns="45720" rIns="91440" bIns="45720" numCol="2" spcCol="180000"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Pit,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sincte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velibusdam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, ad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quid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maio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mos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nonestius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,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nem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vidus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poria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exerumet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porum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uteceat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invenis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ipsum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suntiae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nis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si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dolorecus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et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vel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ipsapictes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simus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doluptas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eturest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,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utat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enem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qui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ulpa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sin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eaque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perecea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imperum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laut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quamus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assitatio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volupta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spienimaio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temporum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Pit,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sincte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velibusdam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, ad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quid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maio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mos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nonestius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,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nem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vidus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poria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exerumet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porum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uteceat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invenis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ipsum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suntiae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nis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si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dolorecus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et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vel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ipsapictes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simus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doluptas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eturest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,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utat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enem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qui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ulpa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sin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eaque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perecea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imperum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laut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quamus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assitatio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volupta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spienimaio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r>
              <a:rPr kumimoji="0" lang="de-CH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temporum</a:t>
            </a:r>
            <a:r>
              <a:rPr kumimoji="0" lang="de-CH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j-ea"/>
                <a:cs typeface="Arial"/>
              </a:rPr>
              <a:t> </a:t>
            </a:r>
            <a:endParaRPr lang="de-DE" sz="2800" b="0" dirty="0" smtClean="0"/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2"/>
          </p:nvPr>
        </p:nvSpPr>
        <p:spPr>
          <a:xfrm>
            <a:off x="457200" y="6410058"/>
            <a:ext cx="1070086" cy="192016"/>
          </a:xfrm>
          <a:prstGeom prst="rect">
            <a:avLst/>
          </a:prstGeom>
        </p:spPr>
        <p:txBody>
          <a:bodyPr anchor="ctr" anchorCtr="0"/>
          <a:lstStyle>
            <a:lvl1pPr>
              <a:defRPr sz="1400">
                <a:latin typeface="Arial"/>
                <a:cs typeface="Arial"/>
              </a:defRPr>
            </a:lvl1pPr>
          </a:lstStyle>
          <a:p>
            <a:fld id="{F6F03A84-13BD-CF49-896E-80C3FC9851E0}" type="datetime1">
              <a:rPr lang="de-CH" smtClean="0"/>
              <a:pPr/>
              <a:t>01.04.2014</a:t>
            </a:fld>
            <a:endParaRPr lang="de-DE" dirty="0"/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668393" y="6410058"/>
            <a:ext cx="5586213" cy="192016"/>
          </a:xfrm>
          <a:prstGeom prst="rect">
            <a:avLst/>
          </a:prstGeom>
        </p:spPr>
        <p:txBody>
          <a:bodyPr anchor="ctr" anchorCtr="0"/>
          <a:lstStyle>
            <a:lvl1pPr>
              <a:defRPr sz="1400">
                <a:latin typeface="Arial"/>
                <a:cs typeface="Arial"/>
              </a:defRPr>
            </a:lvl1pPr>
          </a:lstStyle>
          <a:p>
            <a:r>
              <a:rPr lang="de-DE" smtClean="0"/>
              <a:t>Fusszeile</a:t>
            </a:r>
            <a:endParaRPr lang="de-DE" dirty="0"/>
          </a:p>
        </p:txBody>
      </p:sp>
      <p:sp>
        <p:nvSpPr>
          <p:cNvPr id="14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7412314" y="6410058"/>
            <a:ext cx="1274485" cy="192016"/>
          </a:xfrm>
          <a:prstGeom prst="rect">
            <a:avLst/>
          </a:prstGeom>
        </p:spPr>
        <p:txBody>
          <a:bodyPr anchor="ctr" anchorCtr="0"/>
          <a:lstStyle>
            <a:lvl1pPr algn="r">
              <a:defRPr sz="1400">
                <a:latin typeface="Arial"/>
                <a:cs typeface="Arial"/>
              </a:defRPr>
            </a:lvl1pPr>
          </a:lstStyle>
          <a:p>
            <a:fld id="{BB6896A7-1484-1240-9546-A94D7F790B4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769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AF7C9-633E-4B1F-A1D1-AEB645C49D12}" type="datetimeFigureOut">
              <a:rPr lang="de-CH"/>
              <a:pPr>
                <a:defRPr/>
              </a:pPr>
              <a:t>01.04.2014</a:t>
            </a:fld>
            <a:endParaRPr lang="de-CH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89075-1339-468B-BB50-CA96972729E2}" type="slidenum">
              <a:rPr lang="de-CH"/>
              <a:pPr>
                <a:defRPr/>
              </a:pPr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1318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/>
          <p:cNvPicPr>
            <a:picLocks noChangeAspect="1"/>
          </p:cNvPicPr>
          <p:nvPr/>
        </p:nvPicPr>
        <p:blipFill>
          <a:blip r:embed="rId7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-482717"/>
            <a:ext cx="6696744" cy="6642738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58" y="308495"/>
            <a:ext cx="2870680" cy="54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1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3" r:id="rId2"/>
    <p:sldLayoutId id="2147483677" r:id="rId3"/>
    <p:sldLayoutId id="2147483688" r:id="rId4"/>
    <p:sldLayoutId id="2147483689" r:id="rId5"/>
  </p:sldLayoutIdLst>
  <p:hf hdr="0"/>
  <p:txStyles>
    <p:titleStyle>
      <a:lvl1pPr algn="l" defTabSz="457200" rtl="0" eaLnBrk="1" latinLnBrk="0" hangingPunct="1">
        <a:spcBef>
          <a:spcPct val="0"/>
        </a:spcBef>
        <a:buFontTx/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58" y="308495"/>
            <a:ext cx="2870680" cy="54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18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7" r:id="rId2"/>
    <p:sldLayoutId id="2147483669" r:id="rId3"/>
    <p:sldLayoutId id="2147483682" r:id="rId4"/>
    <p:sldLayoutId id="2147483683" r:id="rId5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bg-beso.ch/foerderstell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openxmlformats.org/officeDocument/2006/relationships/chart" Target="../charts/char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"/>
          <p:cNvSpPr txBox="1">
            <a:spLocks/>
          </p:cNvSpPr>
          <p:nvPr/>
        </p:nvSpPr>
        <p:spPr>
          <a:xfrm>
            <a:off x="871481" y="1785028"/>
            <a:ext cx="7696560" cy="666726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400" b="1" dirty="0" smtClean="0">
                <a:solidFill>
                  <a:srgbClr val="007A97"/>
                </a:solidFill>
                <a:latin typeface="+mj-lt"/>
                <a:ea typeface="+mj-ea"/>
                <a:cs typeface="Arial"/>
              </a:rPr>
              <a:t>Förderstelle Gemeinnütziger Wohnungsbau </a:t>
            </a:r>
            <a:r>
              <a:rPr kumimoji="0" lang="de-DE" sz="3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A97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Kanton</a:t>
            </a:r>
            <a:r>
              <a:rPr kumimoji="0" lang="de-DE" sz="3400" b="1" i="0" u="none" strike="noStrike" kern="1200" cap="none" spc="0" normalizeH="0" noProof="0" dirty="0" smtClean="0">
                <a:ln>
                  <a:noFill/>
                </a:ln>
                <a:solidFill>
                  <a:srgbClr val="007A97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 Bern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3400" b="1" baseline="0" dirty="0">
              <a:latin typeface="+mj-lt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Was tun für Thun?!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3100" b="1" dirty="0" smtClean="0">
                <a:latin typeface="+mj-lt"/>
                <a:ea typeface="+mj-ea"/>
                <a:cs typeface="Arial"/>
              </a:rPr>
              <a:t>Paar Gedanken und Handlungsmöglichkeiten</a:t>
            </a:r>
            <a:endParaRPr kumimoji="0" lang="de-DE" sz="31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4000" b="1" dirty="0" smtClean="0">
              <a:latin typeface="Gravur-Condensed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40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ravur-Condensed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4000" b="1" baseline="0" dirty="0" smtClean="0">
              <a:latin typeface="Gravur-Condensed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ravur-Condensed"/>
              <a:ea typeface="+mj-ea"/>
              <a:cs typeface="Arial"/>
            </a:endParaRPr>
          </a:p>
        </p:txBody>
      </p:sp>
      <p:sp>
        <p:nvSpPr>
          <p:cNvPr id="15" name="Textplatzhalter 2"/>
          <p:cNvSpPr txBox="1">
            <a:spLocks/>
          </p:cNvSpPr>
          <p:nvPr/>
        </p:nvSpPr>
        <p:spPr>
          <a:xfrm>
            <a:off x="907106" y="6448298"/>
            <a:ext cx="7772400" cy="308758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Daniel Blumer, Leiter Förderstelle</a:t>
            </a:r>
            <a:r>
              <a:rPr kumimoji="0" lang="de-DE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 - </a:t>
            </a: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1. April 2014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731775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 txBox="1">
            <a:spLocks/>
          </p:cNvSpPr>
          <p:nvPr/>
        </p:nvSpPr>
        <p:spPr>
          <a:xfrm>
            <a:off x="914399" y="2492829"/>
            <a:ext cx="7587343" cy="31435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Tx/>
              <a:buNone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CH" sz="2400" b="1" dirty="0" smtClean="0">
                <a:solidFill>
                  <a:srgbClr val="007A97"/>
                </a:solidFill>
                <a:latin typeface="+mj-lt"/>
                <a:cs typeface="Arial" pitchFamily="34" charset="0"/>
              </a:rPr>
              <a:t>Förderstelle Gemeinnütziger Wohnungsbau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CH" sz="2000" dirty="0" smtClean="0">
                <a:latin typeface="+mj-lt"/>
                <a:cs typeface="Arial" pitchFamily="34" charset="0"/>
              </a:rPr>
              <a:t>informiert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CH" sz="2000" dirty="0" smtClean="0">
                <a:latin typeface="+mj-lt"/>
                <a:cs typeface="Arial" pitchFamily="34" charset="0"/>
              </a:rPr>
              <a:t>berät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CH" sz="2000" dirty="0" smtClean="0">
                <a:latin typeface="+mj-lt"/>
                <a:cs typeface="Arial" pitchFamily="34" charset="0"/>
              </a:rPr>
              <a:t>begleitet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CH" sz="2000" dirty="0" smtClean="0">
                <a:latin typeface="+mj-lt"/>
                <a:cs typeface="Arial" pitchFamily="34" charset="0"/>
              </a:rPr>
              <a:t>unterstützt</a:t>
            </a:r>
            <a:endParaRPr lang="de-CH" sz="2000" dirty="0" smtClean="0">
              <a:latin typeface="+mj-lt"/>
              <a:cs typeface="Arial" pitchFamily="34" charset="0"/>
            </a:endParaRPr>
          </a:p>
          <a:p>
            <a:pPr>
              <a:defRPr/>
            </a:pPr>
            <a:r>
              <a:rPr lang="de-CH" sz="2000" dirty="0" smtClean="0">
                <a:latin typeface="+mj-lt"/>
                <a:cs typeface="Arial" pitchFamily="34" charset="0"/>
              </a:rPr>
              <a:t>Jederzeit – und auch im 2015</a:t>
            </a:r>
          </a:p>
          <a:p>
            <a:pPr>
              <a:spcBef>
                <a:spcPts val="0"/>
              </a:spcBef>
            </a:pPr>
            <a:endParaRPr lang="de-CH" sz="1600" dirty="0" smtClean="0">
              <a:latin typeface="+mj-lt"/>
              <a:cs typeface="Arial" pitchFamily="34" charset="0"/>
            </a:endParaRPr>
          </a:p>
          <a:p>
            <a:r>
              <a:rPr lang="de-CH" sz="1600" dirty="0" smtClean="0">
                <a:latin typeface="+mj-lt"/>
                <a:cs typeface="Arial" pitchFamily="34" charset="0"/>
              </a:rPr>
              <a:t>Freiburgstrasse 257,  3018 Bern</a:t>
            </a:r>
          </a:p>
          <a:p>
            <a:r>
              <a:rPr lang="de-CH" sz="1600" dirty="0" smtClean="0">
                <a:latin typeface="+mj-lt"/>
                <a:cs typeface="Arial" pitchFamily="34" charset="0"/>
              </a:rPr>
              <a:t>079 793 55 78</a:t>
            </a:r>
          </a:p>
          <a:p>
            <a:r>
              <a:rPr lang="de-CH" sz="1600" dirty="0" smtClean="0">
                <a:latin typeface="+mj-lt"/>
                <a:cs typeface="Arial" pitchFamily="34" charset="0"/>
                <a:hlinkClick r:id="rId3"/>
              </a:rPr>
              <a:t>www.wbg-beso.ch/foerderstelle</a:t>
            </a:r>
            <a:endParaRPr lang="de-CH" sz="16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5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61" y="1967421"/>
            <a:ext cx="8588128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8561" y="1149323"/>
            <a:ext cx="85559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0"/>
            <a:r>
              <a:rPr lang="de-CH" sz="4000" b="1" dirty="0" smtClean="0">
                <a:latin typeface="+mj-lt"/>
                <a:ea typeface="+mj-ea"/>
                <a:cs typeface="+mj-cs"/>
                <a:sym typeface="Wingdings" pitchFamily="2" charset="2"/>
              </a:rPr>
              <a:t>Was tut die Förderstelle</a:t>
            </a:r>
            <a:endParaRPr lang="de-CH" sz="1600" dirty="0">
              <a:solidFill>
                <a:srgbClr val="C00000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948666" y="2164600"/>
            <a:ext cx="7655000" cy="3377694"/>
            <a:chOff x="1120205" y="3622507"/>
            <a:chExt cx="7696561" cy="3601338"/>
          </a:xfrm>
        </p:grpSpPr>
        <p:sp>
          <p:nvSpPr>
            <p:cNvPr id="15" name="Rechteck 14"/>
            <p:cNvSpPr/>
            <p:nvPr/>
          </p:nvSpPr>
          <p:spPr>
            <a:xfrm>
              <a:off x="1161764" y="3622507"/>
              <a:ext cx="4256733" cy="126120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de-CH" b="1" dirty="0" smtClean="0"/>
                <a:t>Kanton Bern</a:t>
              </a:r>
            </a:p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Tx/>
                <a:buChar char="-"/>
                <a:defRPr/>
              </a:pPr>
              <a:r>
                <a:rPr lang="de-CH" sz="1600" dirty="0" smtClean="0"/>
                <a:t>Mangel an günstigen Wohnungen</a:t>
              </a:r>
            </a:p>
            <a:p>
              <a:pPr marL="342900" indent="-342900" fontAlgn="auto">
                <a:spcAft>
                  <a:spcPts val="0"/>
                </a:spcAft>
                <a:buFontTx/>
                <a:buChar char="-"/>
                <a:defRPr/>
              </a:pPr>
              <a:r>
                <a:rPr lang="de-CH" sz="1600" dirty="0" smtClean="0"/>
                <a:t>Genossenschaften vor grossen Aufgaben (Erneuerung, Professionalisierung)</a:t>
              </a:r>
            </a:p>
          </p:txBody>
        </p:sp>
        <p:sp>
          <p:nvSpPr>
            <p:cNvPr id="16" name="Rechteck 15"/>
            <p:cNvSpPr/>
            <p:nvPr/>
          </p:nvSpPr>
          <p:spPr bwMode="auto">
            <a:xfrm>
              <a:off x="1120205" y="5779962"/>
              <a:ext cx="4303172" cy="1443883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pPr marL="342900" indent="-342900" fontAlgn="auto">
                <a:spcBef>
                  <a:spcPts val="1200"/>
                </a:spcBef>
                <a:spcAft>
                  <a:spcPts val="0"/>
                </a:spcAft>
                <a:defRPr/>
              </a:pPr>
              <a:r>
                <a:rPr lang="de-CH" b="1" dirty="0" smtClean="0">
                  <a:latin typeface="+mn-lt"/>
                  <a:cs typeface="+mn-cs"/>
                </a:rPr>
                <a:t>Wohnbaugenossenschaften Bern</a:t>
              </a:r>
            </a:p>
            <a:p>
              <a:pPr marL="342900"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e-CH" sz="1600" dirty="0" smtClean="0">
                  <a:latin typeface="+mn-lt"/>
                  <a:cs typeface="+mn-cs"/>
                </a:rPr>
                <a:t>rund </a:t>
              </a:r>
              <a:r>
                <a:rPr lang="de-CH" sz="1600" dirty="0">
                  <a:latin typeface="+mn-lt"/>
                  <a:cs typeface="+mn-cs"/>
                </a:rPr>
                <a:t>140 gemeinnützige Wohnbauträger</a:t>
              </a:r>
            </a:p>
            <a:p>
              <a:pPr fontAlgn="auto">
                <a:spcBef>
                  <a:spcPts val="0"/>
                </a:spcBef>
                <a:spcAft>
                  <a:spcPts val="1200"/>
                </a:spcAft>
                <a:buFont typeface="Arial" pitchFamily="34" charset="0"/>
                <a:buChar char="•"/>
                <a:defRPr/>
              </a:pPr>
              <a:r>
                <a:rPr lang="de-CH" sz="1600" dirty="0">
                  <a:latin typeface="+mj-lt"/>
                  <a:cs typeface="+mn-cs"/>
                </a:rPr>
                <a:t> insgesamt 18‘000 </a:t>
              </a:r>
              <a:r>
                <a:rPr lang="de-CH" sz="1600" dirty="0" smtClean="0">
                  <a:latin typeface="+mj-lt"/>
                  <a:cs typeface="+mn-cs"/>
                </a:rPr>
                <a:t>Wohnungen</a:t>
              </a:r>
              <a:br>
                <a:rPr lang="de-CH" sz="1600" dirty="0" smtClean="0">
                  <a:latin typeface="+mj-lt"/>
                  <a:cs typeface="+mn-cs"/>
                </a:rPr>
              </a:br>
              <a:r>
                <a:rPr lang="de-CH" sz="1600" dirty="0" smtClean="0">
                  <a:latin typeface="+mj-lt"/>
                </a:rPr>
                <a:t>   &gt; 4.7% Marktanteil an Wohnungen</a:t>
              </a:r>
              <a:br>
                <a:rPr lang="de-CH" sz="1600" dirty="0" smtClean="0">
                  <a:latin typeface="+mj-lt"/>
                </a:rPr>
              </a:br>
              <a:r>
                <a:rPr lang="de-CH" sz="1600" dirty="0" smtClean="0">
                  <a:latin typeface="+mj-lt"/>
                </a:rPr>
                <a:t>   &gt; 7.4% Marktanteil an Mietwohnungen</a:t>
              </a:r>
              <a:endParaRPr lang="de-CH" sz="1600" dirty="0" smtClean="0">
                <a:latin typeface="+mn-lt"/>
                <a:cs typeface="+mn-cs"/>
              </a:endParaRPr>
            </a:p>
          </p:txBody>
        </p:sp>
        <p:sp>
          <p:nvSpPr>
            <p:cNvPr id="17" name="Pfeil nach unten 16"/>
            <p:cNvSpPr/>
            <p:nvPr/>
          </p:nvSpPr>
          <p:spPr>
            <a:xfrm>
              <a:off x="1459023" y="4877117"/>
              <a:ext cx="503111" cy="902846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9" name="Rechteck 3"/>
            <p:cNvSpPr>
              <a:spLocks noChangeArrowheads="1"/>
            </p:cNvSpPr>
            <p:nvPr/>
          </p:nvSpPr>
          <p:spPr bwMode="auto">
            <a:xfrm>
              <a:off x="6103103" y="3838336"/>
              <a:ext cx="2713663" cy="329584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</a:pPr>
              <a:endParaRPr lang="de-CH" sz="600" b="1" dirty="0" smtClean="0"/>
            </a:p>
            <a:p>
              <a:pPr>
                <a:spcBef>
                  <a:spcPts val="600"/>
                </a:spcBef>
              </a:pPr>
              <a:r>
                <a:rPr lang="de-CH" sz="1600" b="1" dirty="0" smtClean="0"/>
                <a:t>Förderstelle Gemeinnütziger </a:t>
              </a:r>
              <a:r>
                <a:rPr lang="de-CH" sz="1600" b="1" dirty="0"/>
                <a:t>Wohnungsbau Kanton </a:t>
              </a:r>
              <a:r>
                <a:rPr lang="de-CH" sz="1600" b="1" dirty="0" smtClean="0"/>
                <a:t>Bern</a:t>
              </a:r>
            </a:p>
            <a:p>
              <a:endParaRPr lang="de-CH" sz="700" b="1" dirty="0"/>
            </a:p>
            <a:p>
              <a:r>
                <a:rPr lang="de-CH" sz="1600" dirty="0"/>
                <a:t>- Umsetzung § </a:t>
              </a:r>
              <a:r>
                <a:rPr lang="de-CH" sz="1600" dirty="0" smtClean="0"/>
                <a:t>  </a:t>
              </a:r>
              <a:r>
                <a:rPr lang="de-CH" sz="1600" dirty="0"/>
                <a:t>(Fördermittel)</a:t>
              </a:r>
            </a:p>
            <a:p>
              <a:r>
                <a:rPr lang="de-CH" sz="1600" dirty="0"/>
                <a:t>- Beratung </a:t>
              </a:r>
              <a:r>
                <a:rPr lang="de-CH" sz="1600" dirty="0" smtClean="0"/>
                <a:t>Bauträger/ </a:t>
              </a:r>
              <a:r>
                <a:rPr lang="de-CH" sz="1600" dirty="0" err="1" smtClean="0"/>
                <a:t>Gmd</a:t>
              </a:r>
              <a:r>
                <a:rPr lang="de-CH" sz="1600" dirty="0" smtClean="0"/>
                <a:t>.</a:t>
              </a:r>
              <a:endParaRPr lang="de-CH" sz="1600" dirty="0"/>
            </a:p>
            <a:p>
              <a:pPr>
                <a:buFontTx/>
                <a:buChar char="-"/>
              </a:pPr>
              <a:r>
                <a:rPr lang="de-CH" sz="1600" dirty="0" smtClean="0"/>
                <a:t> Fördermöglichkeiten </a:t>
              </a:r>
              <a:br>
                <a:rPr lang="de-CH" sz="1600" dirty="0" smtClean="0"/>
              </a:br>
              <a:r>
                <a:rPr lang="de-CH" sz="1600" dirty="0" smtClean="0"/>
                <a:t>  bekanntmachen</a:t>
              </a:r>
              <a:r>
                <a:rPr lang="de-CH" sz="1600" dirty="0"/>
                <a:t/>
              </a:r>
              <a:br>
                <a:rPr lang="de-CH" sz="1600" dirty="0"/>
              </a:br>
              <a:r>
                <a:rPr lang="de-CH" sz="1600" dirty="0"/>
                <a:t>----------------------------</a:t>
              </a:r>
              <a:r>
                <a:rPr lang="de-CH" sz="800" dirty="0"/>
                <a:t/>
              </a:r>
              <a:br>
                <a:rPr lang="de-CH" sz="800" dirty="0"/>
              </a:br>
              <a:r>
                <a:rPr lang="de-CH" sz="1600" dirty="0"/>
                <a:t>- Studien und </a:t>
              </a:r>
              <a:r>
                <a:rPr lang="de-CH" sz="1600" dirty="0" smtClean="0"/>
                <a:t>Untersuchungen</a:t>
              </a:r>
              <a:r>
                <a:rPr lang="de-CH" sz="1600" dirty="0"/>
                <a:t/>
              </a:r>
              <a:br>
                <a:rPr lang="de-CH" sz="1600" dirty="0"/>
              </a:br>
              <a:r>
                <a:rPr lang="de-CH" sz="1600" dirty="0"/>
                <a:t>- </a:t>
              </a:r>
              <a:r>
                <a:rPr lang="de-CH" sz="1600" dirty="0" smtClean="0"/>
                <a:t>Aktivitäten für und über </a:t>
              </a:r>
              <a:br>
                <a:rPr lang="de-CH" sz="1600" dirty="0" smtClean="0"/>
              </a:br>
              <a:r>
                <a:rPr lang="de-CH" sz="1600" dirty="0" smtClean="0"/>
                <a:t>  </a:t>
              </a:r>
              <a:r>
                <a:rPr lang="de-CH" sz="1050" dirty="0" smtClean="0"/>
                <a:t> </a:t>
              </a:r>
              <a:r>
                <a:rPr lang="de-CH" sz="1600" dirty="0" smtClean="0"/>
                <a:t>Genossenschaften</a:t>
              </a:r>
            </a:p>
            <a:p>
              <a:pPr>
                <a:buFontTx/>
                <a:buChar char="-"/>
              </a:pPr>
              <a:r>
                <a:rPr lang="de-CH" sz="1600" dirty="0" smtClean="0"/>
                <a:t> Diskussion suchen</a:t>
              </a:r>
              <a:endParaRPr lang="de-CH" sz="900" b="1" dirty="0"/>
            </a:p>
          </p:txBody>
        </p:sp>
        <p:grpSp>
          <p:nvGrpSpPr>
            <p:cNvPr id="20" name="Gruppieren 16"/>
            <p:cNvGrpSpPr/>
            <p:nvPr/>
          </p:nvGrpSpPr>
          <p:grpSpPr>
            <a:xfrm>
              <a:off x="5418497" y="4198668"/>
              <a:ext cx="684606" cy="2210731"/>
              <a:chOff x="7072672" y="3232922"/>
              <a:chExt cx="684606" cy="2778354"/>
            </a:xfrm>
          </p:grpSpPr>
          <p:sp>
            <p:nvSpPr>
              <p:cNvPr id="21" name="Pfeil nach rechts 20"/>
              <p:cNvSpPr/>
              <p:nvPr/>
            </p:nvSpPr>
            <p:spPr>
              <a:xfrm>
                <a:off x="7102538" y="3232922"/>
                <a:ext cx="639965" cy="792163"/>
              </a:xfrm>
              <a:prstGeom prst="rightArrow">
                <a:avLst/>
              </a:prstGeom>
              <a:solidFill>
                <a:srgbClr val="99CCFF"/>
              </a:solidFill>
              <a:ln>
                <a:solidFill>
                  <a:srgbClr val="6699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  <p:sp>
            <p:nvSpPr>
              <p:cNvPr id="22" name="Pfeil nach rechts 21"/>
              <p:cNvSpPr/>
              <p:nvPr/>
            </p:nvSpPr>
            <p:spPr>
              <a:xfrm>
                <a:off x="7072672" y="5550900"/>
                <a:ext cx="684606" cy="460376"/>
              </a:xfrm>
              <a:prstGeom prst="rightArrow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B2B2B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CH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615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17983" y="1139628"/>
            <a:ext cx="78377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0"/>
            <a:r>
              <a:rPr lang="de-CH" sz="3200" b="1" dirty="0" smtClean="0">
                <a:latin typeface="+mj-lt"/>
                <a:ea typeface="+mj-ea"/>
                <a:cs typeface="+mj-cs"/>
                <a:sym typeface="Wingdings" pitchFamily="2" charset="2"/>
              </a:rPr>
              <a:t>Wo stehen die Thuner Genossenschaften?</a:t>
            </a:r>
            <a:endParaRPr lang="de-CH" dirty="0">
              <a:solidFill>
                <a:srgbClr val="007A97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6"/>
          <a:stretch>
            <a:fillRect/>
          </a:stretch>
        </p:blipFill>
        <p:spPr bwMode="auto">
          <a:xfrm>
            <a:off x="914405" y="1890808"/>
            <a:ext cx="768195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7600096" y="2256547"/>
            <a:ext cx="179622" cy="1548172"/>
            <a:chOff x="7883911" y="2060848"/>
            <a:chExt cx="179622" cy="1548172"/>
          </a:xfrm>
        </p:grpSpPr>
        <p:sp>
          <p:nvSpPr>
            <p:cNvPr id="6" name="Geschweifte Klammer rechts 5"/>
            <p:cNvSpPr/>
            <p:nvPr/>
          </p:nvSpPr>
          <p:spPr>
            <a:xfrm>
              <a:off x="7883912" y="2060848"/>
              <a:ext cx="179621" cy="792088"/>
            </a:xfrm>
            <a:prstGeom prst="rightBrace">
              <a:avLst/>
            </a:prstGeom>
            <a:ln w="28575">
              <a:solidFill>
                <a:srgbClr val="D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1" name="Geschweifte Klammer rechts 10"/>
            <p:cNvSpPr/>
            <p:nvPr/>
          </p:nvSpPr>
          <p:spPr>
            <a:xfrm>
              <a:off x="7883911" y="3104964"/>
              <a:ext cx="179621" cy="504056"/>
            </a:xfrm>
            <a:prstGeom prst="rightBrace">
              <a:avLst/>
            </a:prstGeom>
            <a:ln w="28575">
              <a:solidFill>
                <a:srgbClr val="0070C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grpSp>
        <p:nvGrpSpPr>
          <p:cNvPr id="4" name="Gruppieren 13"/>
          <p:cNvGrpSpPr/>
          <p:nvPr/>
        </p:nvGrpSpPr>
        <p:grpSpPr>
          <a:xfrm>
            <a:off x="7779718" y="2472571"/>
            <a:ext cx="753137" cy="1264786"/>
            <a:chOff x="8063533" y="2276872"/>
            <a:chExt cx="753137" cy="1264786"/>
          </a:xfrm>
        </p:grpSpPr>
        <p:sp>
          <p:nvSpPr>
            <p:cNvPr id="15" name="Textfeld 14"/>
            <p:cNvSpPr txBox="1"/>
            <p:nvPr/>
          </p:nvSpPr>
          <p:spPr>
            <a:xfrm>
              <a:off x="8063533" y="2276872"/>
              <a:ext cx="7521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b="1" dirty="0" smtClean="0"/>
                <a:t>&gt; 50%</a:t>
              </a:r>
              <a:endParaRPr lang="de-CH" b="1" dirty="0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8218175" y="3172326"/>
              <a:ext cx="5984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b="1" dirty="0" smtClean="0"/>
                <a:t>35% </a:t>
              </a:r>
              <a:endParaRPr lang="de-CH" b="1" dirty="0"/>
            </a:p>
          </p:txBody>
        </p:sp>
      </p:grpSp>
      <p:sp>
        <p:nvSpPr>
          <p:cNvPr id="21" name="Geschweifte Klammer rechts 20"/>
          <p:cNvSpPr/>
          <p:nvPr/>
        </p:nvSpPr>
        <p:spPr>
          <a:xfrm>
            <a:off x="7600097" y="2256547"/>
            <a:ext cx="179621" cy="792088"/>
          </a:xfrm>
          <a:prstGeom prst="rightBrace">
            <a:avLst/>
          </a:prstGeom>
          <a:ln w="28575">
            <a:solidFill>
              <a:srgbClr val="D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Textfeld 21"/>
          <p:cNvSpPr txBox="1"/>
          <p:nvPr/>
        </p:nvSpPr>
        <p:spPr>
          <a:xfrm>
            <a:off x="2826327" y="2255663"/>
            <a:ext cx="3244856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CH" b="1" dirty="0" smtClean="0"/>
              <a:t>über 50% der Wohnungen </a:t>
            </a:r>
          </a:p>
          <a:p>
            <a:r>
              <a:rPr lang="de-CH" b="1" dirty="0" smtClean="0"/>
              <a:t>vor 2. Erneuerungsphase! Sanierung od. Desinvestition?!</a:t>
            </a:r>
            <a:endParaRPr lang="de-CH" b="1" dirty="0"/>
          </a:p>
        </p:txBody>
      </p:sp>
      <p:sp>
        <p:nvSpPr>
          <p:cNvPr id="25" name="Geschweifte Klammer rechts 24"/>
          <p:cNvSpPr/>
          <p:nvPr/>
        </p:nvSpPr>
        <p:spPr>
          <a:xfrm>
            <a:off x="7600096" y="3300663"/>
            <a:ext cx="179621" cy="504056"/>
          </a:xfrm>
          <a:prstGeom prst="rightBrac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6" name="Textfeld 25"/>
          <p:cNvSpPr txBox="1"/>
          <p:nvPr/>
        </p:nvSpPr>
        <p:spPr>
          <a:xfrm>
            <a:off x="2826327" y="3178993"/>
            <a:ext cx="3244856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CH" b="1" dirty="0" smtClean="0"/>
              <a:t>35% der Wohnungen </a:t>
            </a:r>
          </a:p>
          <a:p>
            <a:r>
              <a:rPr lang="de-CH" b="1" dirty="0" smtClean="0"/>
              <a:t>vor 1. Erneuerungsphase!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253874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09672" y="976212"/>
            <a:ext cx="83343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0"/>
            <a:r>
              <a:rPr lang="de-CH" sz="2600" b="1" dirty="0" smtClean="0">
                <a:sym typeface="Wingdings" pitchFamily="2" charset="2"/>
              </a:rPr>
              <a:t>Generell – ein gleichförmiges Wohnungsangebot!</a:t>
            </a:r>
            <a:endParaRPr lang="de-CH" sz="2600" dirty="0" smtClean="0">
              <a:solidFill>
                <a:srgbClr val="007A97"/>
              </a:solidFill>
            </a:endParaRPr>
          </a:p>
        </p:txBody>
      </p:sp>
      <p:pic>
        <p:nvPicPr>
          <p:cNvPr id="7" name="Picture 10" descr="J:\3. Fotos\z. div fotos\Familienfotos Blumer_Klöti (Grosseltern, B&amp;Z D&amp;S)vor 2000\Grosseltern\IMG_197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" r="7011"/>
          <a:stretch/>
        </p:blipFill>
        <p:spPr bwMode="auto">
          <a:xfrm>
            <a:off x="6483340" y="1858220"/>
            <a:ext cx="2359151" cy="192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9" descr="1-2 Personen Zelt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2" t="12497" r="4680" b="12497"/>
          <a:stretch/>
        </p:blipFill>
        <p:spPr bwMode="auto">
          <a:xfrm>
            <a:off x="6483340" y="3878554"/>
            <a:ext cx="2359151" cy="1922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Diagram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058354"/>
              </p:ext>
            </p:extLst>
          </p:nvPr>
        </p:nvGraphicFramePr>
        <p:xfrm>
          <a:off x="737665" y="1736300"/>
          <a:ext cx="5187648" cy="4272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5586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8561" y="1149323"/>
            <a:ext cx="85559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0"/>
            <a:r>
              <a:rPr lang="de-CH" sz="4000" b="1" dirty="0" smtClean="0">
                <a:latin typeface="+mj-lt"/>
                <a:ea typeface="+mj-ea"/>
                <a:cs typeface="+mj-cs"/>
                <a:sym typeface="Wingdings" pitchFamily="2" charset="2"/>
              </a:rPr>
              <a:t>Was tun für Thun?</a:t>
            </a:r>
            <a:endParaRPr lang="de-CH" sz="1600" dirty="0">
              <a:solidFill>
                <a:srgbClr val="C00000"/>
              </a:solidFill>
            </a:endParaRPr>
          </a:p>
        </p:txBody>
      </p:sp>
      <p:sp>
        <p:nvSpPr>
          <p:cNvPr id="6" name="AutoShape 4" descr="data:image/jpeg;base64,/9j/4AAQSkZJRgABAQAAAQABAAD/2wCEAAkGBhQSERUUEhQWFRQWFRcYGBgYGBwWGRcYHBgYFxgaFhwYGyYeFxkjGRgYHy8gIycpLCwsGh4xNTAqNSYrLCkBCQoKDgwOFA8PGikcHBwpKSkpKSkpLCkpKSkpKSksKSksKSkpKSksKSksKSwpKSksKSkpLCkpLCkpLCksKSkpLP/AABEIALgBEgMBIgACEQEDEQH/xAAcAAABBQEBAQAAAAAAAAAAAAAFAAIDBAYBBwj/xABFEAACAQIEAwUFBQUFCAIDAAABAhEAAwQSITEFQVEGEyJhcQcygZGhFCNCsfBSYpLB0TNT0uHxFRckcoKTorIWVENEc//EABgBAQEBAQEAAAAAAAAAAAAAAAABAgME/8QAIREBAQEAAgMAAgMBAAAAAAAAAAEREiECMVETQWFxgQP/2gAMAwEAAhEDEQA/APXSaQNIVyaquzXQa4BXYoHqadlpoFdFA6uzTTSmg7NKa4TTZoHhqdNMmuE0Dy1cmmk0s1A+a5NNmuGgfNNNcpGgQFdppNKg6a7XKQWg6acDTRXQaDs12aQNI0HDTDT4rsUEZNcDU5hTQKBEU00mrkUCFSqKjFPU0DortNiu0EcU2ntTCtB1TT9qZFOoOzXRXK7QNNdmlFNNB2aVNrs0DprhpGuGgRrlImuGgdXRTaRagdSptdAoERXaRrlB00lNcpAUHSacKbSoJBXajmng0HabTqbQcIpjGnM1RmiuTXaQpTQIU9aZNOmqiSaVRzSoJCKaFrJ/71MCT7z7f3befl6fMU+17TcAQT3jCORtvJ9PDTFytTk1roWswvtLwEx3p/7bx/61KPaJgJP34/hb/DTKY0YWnRQuz2qwjRF+3rEeIc4I39RUr9ocMDBv2gemcUxF0imlaCX+3WCXNN9ZUwYBPygeL4VUb2jYKf7Rj6W2/pTFytJFcy1lj7SsJy7wjrkPlyOv+lQN7T8ODAt3T/0jad96Yca2UVwrWLb2o2uVm4dug9aqYj2rCSFsH/qb84FMONb3LSivPD7Urn9wkebHb5VXf2q3idLNsepJ5+oqLwr0wGuRXmK+1PEEf2dudeTf1pj+1DE/sWeXJ/8AFQ4V6lXa8zs+1W7llrNs+jFfoZp9n2tt+KwpGvuuR6bii8K9JmlXm7+10xpYE+byPoKZ/veY7WF5fjPx5UTh5fHpdIV53Z9rDfjsDzh/yBFFcF7T8K85g9v1Gb/1mhfGxsDSrLH2lYP9p/4D8qmT2hYIgE3o8ijyP/GriZWjroNZn/eLgc0d8fXI8flVyz2zwbaC+vxlfzFMTBsUiarWeJ2n924jejA1aFQMK1winlaUUEVLLUsUgKCOnAU17qruwHqYqJuJWgJ71MsxOYRPTeqJstKqR45hxob1rT98f1rtB4OcJHWP15Vy3ZXc/r6aVfW63eAKWmdJ1E/On2c2ZmBBMaErOvlrpWMenaF3rSzvA6jXrtpSt4QEwplY1ga7dOZotZwoL+ODGvh01P7R51JicUq5gkSOe5g9dAT8DVNAThYbKFPxEGOc8tqdawjbjbeRsfn8qPLj7UFiSHcagD4R8ta5fxCfgGYjQT5wSY2qnILtYBMmZyAZOx1FQW8P106DSr2LxLGFI59NeW1K7gJgqYjl+jRdQKk9NP6eVPVDqM3TpH50+3YhgAS2sbwDp/Su3UZNzO4gURDetQddSY9Kjub7x+vrVt7JAkzMxE+U01SAdTsfkfiKBomNCDHWm5tDKidP9N9Kc7ENrsBPUE+VU2xRkz8B8z0qCyD0gfH/ADpLmP4Qf1vvUKYkAE5ddNP5j5ipLN1QRqOpMbfCKKkv24jTXpypptCdQB5elKxjVkSJExJ2+NW8Z3eadNOYMjzkHnzmiBy6mAJn6VYSxvAiI89dqmGQjfLl2jY+Z86q4lgOcyJHLz+dBLcIGjGD+t66bexjQ/XzE6xVUtAkxJB9fLlU/F11Qg6eFQJ1jKDPxmgeig6aifOohlPzjcg9KpG7PTpP6FSriJOka9TRcS98oOsiPjHKrCX1HWP86puYcqYMHfrBPl5Umua6+dBaxOIXzHMVPheN31/s79xf+po+pihZvAxPxrqXFAJPoB+hTUxoH7X40afaX+k/lUd3tXjQROJuAjzHrrprQKxigzgnb689alfC3iTFu4c3PI0a/CrpxnwTtdsMbt9puak79TvGlSHj+Lb/APYu/wAZH5ev5UKbhl5W8Vt9OgkfMCKucP4Vea4FFt8xggZdI6nTkKmmR29hLt0lrjMxO5JJPpr6VTfhoG59flRrE4UiYYZgYI93X40PbfxcwdP9BV1FP7MPOu12T0P6+FKmhEjeT+vhUtq2CCZ+v5CKp3bwjw1bsgizJ0IPIjXaZ84qNUy5ifwidfPc+elTqET3xJIGskj02qo9kmCOYkHnAqO82vTby5f1qpFzvAGygDXkRsdtdOlSnkqZQ2m4mPSB61Fws+LMRMGJ8/X1qHENlbXrPLrPwoi81uWKlvEN2OsdI6U77KygwSw/e03Oy9aiwnFOcamfp16g1Wv41mYtIE77AUVJdsXFBJWANiu2vmKgljJH4Y/OOlPt4sgRm0O4/RongODFwcuZhkzNlAiJmN+mtAOe9mJJPw+mlLC2g7qp0kxyo6vZO4iNca0zQBAJB01kwp1iKr8IwJxLgJaGVNWIBH15z0qJsQcYxyuIWIgD022HL1oLc8/hWwXs67ks14GWjKpE7j9rQDeq9m7h1vupzObSEqzGMzAQ3hIAGmwNCUN4d2ZvXw3dlQFEmSBr03+tUMbYIvBACPdB06mJrW9jOKoj3i8rbZdwGjN66wSDyNVPtZvsUW0Fd3EkAgqAT7uvMa/OhrO2uEXSjMBKq2U6iSYnQTrprpVl+A3+6W4ttipEHSJ+B1/0otxvh1zDKVT3gcxgEMZjxbmYjr+VWeEcUvvasobiKbjsLeYBp8JAzTtmYxQ5MpctXLZh1KyNj6+tG+G9j714rmZUDCdTmbLpsAfPnFa/hPZqzcHfgTcMgg6qHEgjLto3lVjtHxD7NYeADcKvB0Gw3gbxpTE5fDcJ2JsqgBto8CMziSdfSKixHYe05lgo1B0O2gEDTQabUA7N8Vt3LaK91xduQNWfLmVjosuFBK9Bv1rQYDhYdA2ecj5XJzaFS2bd4O8c9vhVZ7itf4HgkZU+yl5OUEMsmNCYzA+pjSrp7O4MAn7Na06x/Nt6rWuGXUebdxGQ3GIJ1FtOamRJzdBG01FxPg2HsWu+0kaq4WQXIaABJgbGfKpkNqaz2HwpZi1okk6A3Z3kkKBEb8+tDsXwfDB8ow6rkIzZg0neRuQRtqKpcH7Tg3rmKulXXLCLoCGWNBIMb71U7Q8Yu3Vt4i2rJaKZcoEQ4nWQIIM6ehpkXv0N3cFh0tlzg7OUfus2sxqJmiOGwODi2jW8Otx1zKvdzI11GvRSayRsXmuOz2g950VmC+HwFQZAEeMGA3wHOgT3w9wNdLFZEzKmI2GnhHLanS5frbcd4ZZPht2sqhfetoFzGQI6iCQJnntVw8WhQpR0KpBJkki2ArNoYJGxiPjFVmxmDUW7RDZhbYNFxwobJmAJK7zsdNdY5UI41jRkY2cO5U4dbjHMzFBdjfQQVifiaqTsewWHuPcsXbN4XLLA5lLHXwkiJ9DQW52jcY3ILhtIM6nKRA001O4kD61meH8RfDG26+EgyoYEj9nUbbzrTr1hmfvHMh2JkczzB103HrUaniNXwzsHttmm4VDAxLDQ6HefrNGcFiLKWbgNvPeuFszEaKVJgLz3FBOF3mslWZWVAxYAAjxAQBpqJmCTTWvvbOa7ZY2rmYhgWXnJgjSRPOqmOm+3QfL/ADpVEeN4X/67/wDeb/DXKYY4OyOLWGFksPIhh1nRjVQ8LulvGrjSBoRrGm8DcVOuLysAGdT+7OnwGm1W8Jx26Jy3rkAwQWjX5nT4VF7U7HDrmgldBGhnz60y/wAKdiM0yfL66Gj47QXdyVPmwDc+uWnt2kGZVezbJbTW1GnLYAmTQ2gNjBFARJknTwsPzFD8dbysVM+u2sDlNbN+LWlfxYZc67xnQqehk+VOsWxiboN4e9lCgMqZTPQzO8bchVTWIDieegH8vOmPcA59f1vXoeI4fZz/AHw+78URl1KhvCWQZidQseVBbmEsspKWkUsY0l4E6wWnXltzNF5QBweGDQScqjUkjp0rc8GuHuC3eHdlJAULoIyjMIgSNt9aDYnDYNlRcr2ydzmPdyDpmGsA8zyrmOV8Rd7ru9ELZEXRV28gDsCN96M3tpeLcWNoBGY2ypWDCtpB1gkBQTFUR2ss4W0Si5nuXc0CUHLfKCBqNudCuKJexGWy4BKqXJlZRQRqxGwXTQjrQrFcJurby97ZuENIAeY01I8MBjHI0JEnZe339y9duOFClnJaYJIOg5zJP9DWcDkvI1MGeemuu221aHhvZF8q95fHdOFe5btklkGsMVGjERvGlR4PgigOO9Pi0PhAMepqNzIIcM4jbbACyCpclp1IIEgidIn8+tc4H2nFi4pgMxYhjECSCB8J6VT4zwkMYw5IUKCU3OgAzCNefP50CdbqH3HEdAR/KhJK3HHsa+IuqzIwKjKHRW1zAltSIIzCAfPlVjA9nLdqzN3vWMv3ZtIxCiYzRuGJ/rWYwOMZ1KXAQsicsgld9ddNRyr0XB4i0uHCF71spaVj4mJVdhvzoxehTDcFCIqJcuhQOo3Jkk+Hes9xUWLxe3cN+FDszOrAEIDKq2WBJYHzipW4lZKgfab6wCS5I1267nWdqH9q+Mqtle4uu5Ztcx0K6yRm31EVWZrz/iGHNsgJmLITETuW0M8uVavg3ai4ES1ntIpLBg9suS0kyYJkmRuKztzG3GVmXUkyds0LGreWgpYbFDvEzrK8tQskjeefyqOtmxtsbjQgQ4NUZMji+zW2IkNmErEGCWO2m2lDu0N6/csW1LWLlsibfdDIoKlV5mI1IgedBbXEns2mQOTJMg7iZkjXQHShAxz3VCZmgSAByBMmKak8UWExYDOGIUltAoIXYjaIAmK2/BuCXL3dW3vIURc6W2XLCk6u3IsOh19KF9l+ABlFxbYLd6LcuYKyJVgIIA5daI8d4bdsyLoEBM5ZXOgJyGDl89fKha3LcKQoqKctweNTmUtbaOg1YMJny+FeQ424r3GbLswYqNNNzl+M6Ua7P9sDbZ2JDO4AByg6hcgzGRAAArPYnC3NTmMHcbax66b1TxnbVh2xLJbtm394SFbU5CAGObQR4Y+NbLg3DbFgC3b+8IhLkOpDZhq9xQdQIA11E15tgeytw4cX0BYMwtEAFjOcDYTABiT0mr9jsli7V/Ioi4EzypIGWY96IJn8JqdJZ/KD2g4NbWKW0sm2oDAfshztPMDLpOwppxFtbKomhUbxmDFthM6RG/5VRxPHQ4bvgl68SqjRhAXNPukCZP0qhjb5LGVygzAEkeQHlRqTp6Fwbhz4oHF4gxYQE5AYzZQDsTHLc0fxmJw2KVsKwYqV0fTIjRoFYaBtdPjWd7BcCuXcP77ojNDgmJjkg5SpAJrXYPsqLTGLzG0WnuTBTKVK5PMTr1mjnXimN4RkuOmecrsswdYJFdr1q/7MMIzMxa6CxJP3h5metKi/kn158Fw/dscrrdkZTLMI1zTAEadahHC0KmDA8ufxrS9puF20xl0jKiyCZ92WC6jURrOnnXOFDDO5VEUwJML4dT1JMnl8KLoPgctpgf2SDlMQY5bVa/2st52zqqkMWtuozBCSSEcgbEzBOx+IovicQlq1cdVEoWMbfiPOiPZPsnZvWO/uWx98shBsoJOvm8kmeU+sk1krFi7ed3zK2he4zMJUEgSYHXlU9q3bBOa8P+lCx/kKfxzs7ewbOqlu5cABl0kM0BW85gVT4Lwq7ebICslQwLaSCCRIEzt+VVU+DxiJmQl8jwI0jycT7rAztVq6Lam4uGKXSp8QZQzMAslrZG5HMb8xVqz2BbMQ10ACPdUnfzJpmB7GkXSzBlCGVcMqnSP2dZ3+lE6AOMcV7y8WRe7XTIABAAA6DeROtWsJjcWWUp3zFSCBDZdOoAgii/FuKYTD3GgNcu5gGVQBBYaycusz51b4t2sezBOHZc9vwlyFHPyPXbQ0P8BcDavYnOrqQ+UxcBytBJGS4CfEpOgMyPSr/DOwzEN3jlCNlABMcjuSPlTL/a1oS3bNtS1tSSFynPrmyyY3150P+1XVZm7x5cAM2bU5dv8ASh2N3Oy6Wr2YXiBbAJ0OYaftKBodNKfhcVhrIa6iMc5dJbeQQ3hB2XxeVAv9qXFUBW1D55aTJy5SC07RyINduFLtvPlKupEopMakDNbK+uq+fwqHf7GU7Q/eO4sW9Rox3jQeKNDsdBHKpn4yLl4i3APiyoQFDysSpiSRO3lVThvZ53QszZddBlMkToeX5VZudmk7whrqwIITNDcuQjWZogGgLvlIzOOXvnTT1A9YqzcvXmu5LiG4rx4SIKgg6q26jTYiJjnRbA4myuJZUtFWKPnutK5ipCkLO+p3/rTMb2gFu65a6otLbXwwCWY5gQvOQVFMXVbCdmfCe9eCPwgzlGWddSar2+F4C4id9iCzHMylS6SJGwU8jHKhDdqcmdcKCQ7yTdJZyMgUkDUkTm+Bqq6Nee290he7UKM0gKBEZUt6uTAOpFVZrU3OwuFCG4uIuIjGJzHaYMz/ADqr/wDBLLKSuLMLGWSh5aRK6DWKILhXt4gfabpvWgp0gBVDDQMg93WNTv1rOXEGbQnMDJHMRGuv0NTDb9VuI9msq3M95i4dVKOgBaQTIOY6aflVrAYyxaVctoWrikxcUZvCVy+MEy51Oxqc8ULEi996GbYwLik/3Zjr+EiKs4bs2Dbd7pa2mZshIjw5ScxEzuNpob9Brdq+jxaYmAHVrb6ETlB33kxB1rvFOA4w2EvBnuKwIKlmJQHQiCdVOm3QUWS7bsJltwbXdZu/I1c5lAE/GT8Kb2e7VtKWi7JatK2a8YhiSDJkfIDrVNZngvZXFu5a1bU5dCpYA/I/nRfDdlMS1w6qriQQSGyrKklRMt0250b4t2qvYppwLm3bQAF2GQOwJJO20aVmUxeIw9zOGGcEGCZBI105gan+dRdteo4LD3kwypbItXO9BIcK/gzjMALemq7HlUeM4rfOKGQf8KbZBlIY3ZPhBIzARGsRWNX2gYs693aceQnn1VtOlT4bt9i2Kr9kVgW3hgJ0nr11qscayHZ/sjdvsWbNZCnXMpzGR+EGDtz9K1F3gNi2qWEcd5cYQXly0aRK6Jvy+NFMTimYk3WyE/hQSZ9Bt08RmqXCLlq9xC2MjDuTOcNO2vjBAEAkaj41Gr5VztZx/EWb7WLVxrNkBVBC6kKokqTv00NUMRxjFd3Z+0o10faLfc6m0WaJU5gD3inmD1qPHXbq3LrGLli5dcjXvLerE7j3Gg8oNbThuLsNatE3suVZCsJysF28Wug2NaTqA1/2qqrMrYYhlJDDw6EGD9a7T7n2NiSbyEkkybEkzzJnU0qmMgXaXtML19nFrwtljOdDA39NKH4bGPNw28q5gAY2AHTnPpW3t+zzD3wSga3ryJiOWh2NV7/s8u2QWt3QwEaFY3Men0qNyzGNv3HM53Y5hsNAfWfOvRuyPG2t2sHZ7pmW4r/eD3Uys2jQI1jrWfudn8ZaVh3WYk6FVV/qfEPlVrhnbDE24t/ZnJHIKVjXciAAJqxL36a3tXcy2y3dd9AnuwJzHMIiR+orI4XtBiDi7Vp0GHturHIMpLBRIkxI6RUnHOOYi8BlYWSnvAAXWE7e7+vSgl3gTXSC+Id3IAAyiQOYylpU7neqknXbTYrtfh1JzOIbTUgRGYajcTEfGshw7tNZw9tGIuG8BdAUN4SGaQWnQmI13Ap+E7PIhk2rhM+9cOUaa7DX606yMMpZnw6vMeLM6x5AzUMkaHsDivtj3bt22AbZTIDsJzSdtW03rY8S4Zbv2zbuKCp+h6joax/ZTEi3axNzDWnzDJAZi+bfQc5EnStfwnGtdQl1ysGZY6gGAdeoozffTyvjvAbli73QU3lZjEKzEAEbgbHxfQ0c7N9nmKf8QGBnRSeUDczJ16mifazHYi0//D2RcLtEnZdNz/rQTs7xdrZxD4pyWS8FIzSFBCzlBMQCTrUb22LXEMBh7VpGvHICVhgMzExMazVzBX1yt9m+8ZEYKGn3wFIBJjSCtZfi/ai1iEs21GZkuqxXcMqqRrpzJiKo47tDfLlUK4dNsiQz8to5/KqZa2Nnj3dnEHEPGW4qgE6L92jmBz8UifMULvcYsXb1zErb7whUyEkqFYAyTy35+VAsPhM6ZXJJzSc5BIMbn9meU1eVLdrNoRIJ3kFZI0kEfKhhvEr2JuDO+IsXPCyqtq4CYJXQEAEnbQA7VSvdmL9q0br22VG1J3K67tuROuulekdj+A2u4t3ol2WcxgkTyEaAelaY2BEESDy3qJyx4zb4jYXC27awHFx85jcEeGWAkjcQagNyelantf2ACTfw2g/Hb9TqU/pWW7M8O+0YjJ4lSGLEbaT8Fo3Ms11MayNnF0qwEeI5gQPwwdxGkUaw3DXxD22FrIgYG5r4dwfATqJU7Cr2L4TgrVte+YIO8aNdWiVAn3joJ0qrxi4zC2bRVcJ3lovyzAlABrrljU1WdEMb9ltXbKNb+8drgtwPCCCNTrqdF60I4lxc2LV4XmDs+iATCo1shRHrJJqnxHtNnugWAC4W6q6Zh4yp0I2IIIoVbsCx/a5rt5trZkgcgW68/wDKp6WT6kxN5rqh7sW8OBCW1GraDRRE8hrUuA4c98BjlS0uqoZGUcmIjxGY+tXMJ2fZl77EXhbc6gZZKDoJMKT5UPOMKsws3HIbm0nQHwwJ8+dGtELfGxbTIApUCAT4ZOhklRM+XSal/wBu3Act1LTFpO+uug/0pn+1XY2rKMpB8OZkViCJB1jVoXr09aKY62i5Tbw6mAJuFTPQtpALHbyoyFLjrJt3ENtVOaPADmCnTxsOW+us61Z4HgzE2w2cZkJViVdBEMAfcG+td4I+HZriNZVQQzZC5Zm2yg5pzctOVS38eYCEwo0ygQPkN6FPdEtZjcuTAnIhB5fic6D4TUvYbuWbEX7GcOLLZrLGYzSTleJIkRqAR8qzPH8Uq28oPicgR5c/6UUwHDra8JOJAIu953ZIZhIL5SCAYOhoZ0o4Z3stAzW22YEaHyZSIPoRVRjcl2VoIcyJI0I2UdOXlNFcDxTMuW8O9QREmLi8vC/4h+62lUFtzeui3MZtJ0MR60VCEB1ka+f+Vdrj4ZpOh3rtNG57O9ora5371t5yZSCfTUrNLiXam9dJg5EBmBBJ/wCYjz5Vm8NYYafCrqYSfeJ9NpoxZBnDdt74MEqw81g6eYinYPtFluO1wZlf8APryO+5oRcXy8h/rUfcag6yPM76z6iqmQbe5grlyXRrQ/dlTPL+zP5ipbfBMNcBFnFAGT4XIPM6x4TPmdaBhDMzoOn19aRE6lJA011nzii4MjsribZ+6KMmvusQT0iRv8aHcQw14sne2MoBkyjONQR4mU7fEbVDZBVvCWQ/uuRHw2/RqLEdtcRaaLbvetj8RQFT1gxJHnOtDKuW+1YsqyrICiBlM6jSYbX4k1Lb9oKsNLhB0PiSNQdQcs6cqo3O39i6IxOGQnrEH11H86J8N43wxpyAWXOoYqCVOmqnUChk/ap2hbiN2SrYezbOoZnymNhMjwmgeI7M3RYJdlvkkklSQJjWSBmbl0rUXOyS3izpiUvkjTvDMfwGB8qocQ7MY0AeHPEe6V25xIk/Hyosv6AeH8Kuqo0yTyHgEbchmMg7mKJLxLB4UuGS3dZidhqBJEKQZGvxqljuI3LagOrWwmoVlgToDOmoPpVO/wAYU+PLaLtGoGoiZ5gkE8x/OovdHOF4ixdnPZvWlHu5TmkTsVYyp/e3NWl4dbux3d8BmaAHtsjEyNzrpqNYobb4spZVINtSQM0RB6rIiIIPXfnUrY5AQVfvHG2X7sZYjXxFmIJknfSiN1hcdbwWFsrebc92MsvLEmBtRXAcRt3gxttOUww2KmJgg6gxFZ21bw+Jw9lbpH3bKwh9nGxloLT51Yt20wtu+bbkl81zX8LZNIgajw+dVjBLjzD7O+uhA1+I19POvP7PE4hbLJatq0N4dzOywdZHPzpuG7ZubRtFGYElZ1GXSbhYnTKJ+GlAOGXFC3lzSiKzBRuYygMJgzqfLbpUa8Z12N8Zdbndq4LLbvubgHLw3GGo+FZ+9xW9i2yWF7u0rSANAAAAJ05AbUQs4l07yFym44i4dYAzXAToRBnmdZFVeLI5K2LRYlpLZRBcnXTXaDJo3DGxyo+TDjNeYwXAG50hR1miH/x2/ZVnIDvH4jrrqSCwGuh5+lGeBdh2s4ctauW/tbLoTqLYnYCDy/F+Qqtguz3ErTZMxyM0tckOInWPxchA0FE34Du2LNy2HQFAsPnAZDqZmDM766UXucLwigZrLAkTlS840PM5pIPxNGcY9xZBCsD/AGYa3y2Mz73Pf1rKXuJFnd1RVsglQSGBduZXxCFG8Dah/RYnEJhzdt2rWINtQPEHW4F08UA+7qdT+iTwmAOPtf8AC4jIwXxK6FcqzoJByjUHUbzQTGcTTP3Ny22dlGYA5gSZYAgiehifyqzYtGxbOIwyEZAQ3iIAHPMhLKddOX1qmIcTi2S6yNN66rMpKS3PaW2Gn086mwPBcTfaD4ATsnicD1jw1rexXAftCPicQPFefvIB5QAJjUbbVuMPhFQQihR5CKiXyxg8B7L7ZUi6NDuSczk9ZnQ1lO0fYPE4MN3bPcw51IU7QZGdQIMRvFe2Ba4UmmMzzr50wWMM69eWnOi3DHm8x5ECNPL0r0LtX7PLFxXvWvuriqzeH3WgE6j+lea8FvA3ZnWI+VHTZextrYnnSqYsOtdoxixb20B8zv8AKlHT4nr86qLi+ulTpd60E9rWOX658qljzP6n61UfGhRLaDTkdB8Pj50y3xANDDnB+e1UXXA/XrTL+ICgnbz8zsB18hVS/jYaNSx2Ub/5Dzq9gMFBD3DmfkPwr6efnQR4XhbXTmuDKn7HNufj/wAO3WaL/ZwF2qhxvjJsWsyqGMga8pB1+lA+B8eu3sSBcbw5XOUCBtpQy1pbmARgZQH1FDn7MWH/APxj8qJnER9f510XqGs/c7HoDKM6HyY/oVYFnG2f7LFsR0cBx/5Ami9u6D61T4txW3ZU52Ex7o1PyqG6udnuM46/dCXbdl7QP3jwVgR02Jo9i+x+FuamymbqBl67xE1Q7B4nvLLuogM4Pn7i1oTdYVWbcrHYr2WWiPBduJroJzAcugP1oNjfZpiFju7iOZO8o0Rr679a9NGJ6is/2r4qbIFzUC2M2YBTBMiB4pkzERzHwmNTzrztMG9iywJKN3i5jqDIByzyMQT8KWN4wywzHN4SM0SNdSNAImDzOhrT4pRirDOo8blSUYwxysSGSfUj0BrHY60jMwIuySSQRC7keEjofIbbijU79qnfpkIRzlKLsdUkvo+nmJA02HIUSwMJmV/FcuyAxOkK0ajkY8UmdCNKHXeIZWUJDBiBkO+UFciZtCIEayfdFS3cBedy5g3CwaBDETJG5/dMR0o0q8euMbpHeAoVHuFoPkRA1/IVoOzWMKrcvG4jjKNGyh50AkT4VzbDYjcVmMUyq2xYE6bjY/hJ10JNd+3sCFCgWQ5Itk6FtB4miTBjei2a31ri10iXtlVY5iYjMNly9dAfzqduJ3B4pI0AUKYjbWNj016nesPgONt7gYG4SwD5oB1kDX8O8da0l7GXbVjQi6WOZ7jZWC/urpExVc+PZmL7YYrvAlu6ZZhoVETtAJB011/yq3b7YpCLirK32EyUQCCTMLmIBEcxvArEYviZ7wd2ADodBoB9YFE8RxUsMiWFYk5tGLMT5EAaDXlGvOo1jQ8A49gLmJV/s7W7zSAw8agnyGsnbajnae7eBNrDWxcZhmcZdGXVcu4gjQ9d96zvY/A4YTeYqj2wSsMQZKn3xzIgkb7g71fwHtBSy75gS7vLEjTLJAA5iAV5a60Zs76aP2dWXSw6XLLWGDnwkQsGWlJ9TPwp/wDvLwQuvaZnVrbMGlDAKEhtROmlLgHbmziGyl0U5VIBMa8xruQfLnQS77MA169etYgHvS5jkC5JOomYnTSqzktutxwvjljEAmxdW5l94KZKztmG42O/SrivWK7A9kL+Cu4lrpQrdyZCrE7FyZlRHvD5Vs4ozZlV+L/2F3/+b/8Aqa+euCNDgkaGvofiKTZuD9xv/U1838PBVl5AkelG/wDn6rXd6P0BXKHi95/r50qN4JZTOsevOprNQA8t/wCVTjbkP6VETNd0gqCSIjl8etUEUAlLIE/iPJeWvU+XzpwJuaKYT9rm3/L0HnV7D2gohRHpVQ/AYIW5O7HdjuTRBbv6+VUprveRREHaNTcshEEsXWBz0GvwqnwTs9ctOLjsAddBroetExdkjyn61Fe4vbzC2GzMx5bfGjU9YIJe+X+tVcVxy0hCl5YkAKNTJI36Co71zwmOhrD4EeNDv4gfqKJI13aPiNy2Laq2XOTmI3O2k/GhOMwpdIAJLARzLHnFG+KYJb5QloC8hudjV21ct2gToOrNufjU9rOmaxd+7hltKrOjFFzBWiCDz11q5w/2k4lPeYXVnZwM3OdVqbiuH+05XRlHhMTpMnef61nUt2kdkuMCVkeHxAmetNq5L7ejcP8AaVYcDvbboecQQNPWoe0nGLV62fBLRKZYL6QQHEiInb5GvPFd7zk2lkJGugAE6b9dQKlbiZtkHN41YgjLMCTJkDQ6/l0q6nD4v4TBPcNxX0YgKuZiGS4sMSOQkEwOp5RXeI4crFqSwzAKQ29wiWYmdfXzodexl1puTopk/ssDpmBOsxAGlW27QZ3mEAmMoXxxyJ0MkcqjWK2O+6aQwkQPDpoG2J0A2+NQcR4mXL5GcWpDATsYjxRzMVNfweZmBMKOZ3DbkHKIG+52qpbv90jhMvjYoQdTl5R6666UWYr4a/rqA34ROwnnrzrVcBuIiN7qFiVe/cIIUQZKr+KTAmYHlWZw2ADMQ7hPMiRJ5dY9Jq7hbDeBFObxiA3uyCDHiAMakxpPOhYnw2DW6HKhrlu2xu3HVcr3IJChZ0RY3PmK0HZ/ss2NZ+9VrVkjwi23gA0AjNq22pI39aZZwwwSI95xnZgO7LaqJmQqHyAg+U1r+zvGcO90ReYOxyi1AUAASCQBJ8PMk+VGLWYx/smurPcXlbbRxB+YoRc7KYywSWslj+FrZkAbGAYO08ude2K4OxFPNoUxj8lfO166bZm6rowOgIKxppvyH8qrW+IsCWDGYiRoSTyPX/KvobE8IR5zKDPUVneJez/DXZmyusSV8J+lG55x41w3EEXgwCwuusiekZSCSCdK1OC7XXZ8ZkKpOYBN5gSSJ68+lGMZ7L0UzaZ7ZHow06zr9aDX+w+JtghGt3AesqdNtgR9aa1b40XwPbVyAe+a2QJYFWK8o1JeJM8uVHcH26YlRKMSCYlJEftSyZflXm54diLYIay2pGogiAfLUbmm4K+ihw8o5gANpprPva1dZvhHqXFO2uXDuzWyJVgp1gnUcwF3HI149hbD6EK0AgbaTV65lIALDKWExsB8toFXsPcFu4pQjRxAbZtjHl1osmEODYj+5ufwN/SlXrVrj6BQCRIAnXnGvKlUxjkwa8Iv6nuLsf8AI0/DrUI4Bibh8Vm4qTouUyfNv6UqVTWhAcGvf3Nz+E/0rv8Ase9/dXP4T/SlSpqOPwm//c3P4T/Sqt7DXwwUYe8dQCQjQNd5ilSppitx/guINoBLV0mdQEbaPTahHCuz2KW8pOHvefgbp6V2lTk3PTQ4rhd8oQLVyYP4G/pVXA9nbloQuHuSRq2Rp/KlSqsaix1jEqPDh7zGf7t4H/jQLE8KxjmXsXztH3TwPQZaVKs63HcfwvFlLarYvgZNQLb7zpPhqh/8fxP/ANa//wBp/wDDSpU2tLvDsBjLJJSxiFkHa228QD7vKrWH4Pf7vx4e8DJ3ts2bn7uWRqRFKlTUvrUWO4biriAHD3d9u6b1n3dhoKG3eB4sqCcNe08I+6afj4dqVKpqwrnBMXOuHvzufun/AJCuL2fxMmcPf/7T/wCGlSpqiXCPteHbMmEuFpkFsOzEf8srApvFFxuJuG42HvBtJiy4B0jbLB3NKlTlUyKTdnsSPE1m8TpoLN0nkdfDAHn5V6P7Oez12zbe5dRhceNCPEF5bCRJ5UqVWWsefpprivyD/wAJNMW9fUaK3wn8iJpUq1rlie1xi8DBts2n7JH8quW+ME+9auDzykj8qVKmpi3buBtp9CCPzFK5gFO6/SlSqoo3uCrqddfj/Kh17s0DuisPNY/lSpVDaC8Q9n9k7WCvPwyB8lig2K7AnXJniNipP8v51ylS9Nzyqzb4GwAm08wJ8L7/AMVKlSqau1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8" name="AutoShape 6" descr="data:image/jpeg;base64,/9j/4AAQSkZJRgABAQAAAQABAAD/2wCEAAkGBhQSERUUEhQWFRQWFRcYGBgYGBwWGRcYHBgYFxgaFhwYGyYeFxkjGRgYHy8gIycpLCwsGh4xNTAqNSYrLCkBCQoKDgwOFA8PGikcHBwpKSkpKSkpLCkpKSkpKSksKSksKSkpKSksKSksKSwpKSksKSkpLCkpLCkpLCksKSkpLP/AABEIALgBEgMBIgACEQEDEQH/xAAcAAABBQEBAQAAAAAAAAAAAAAFAAIDBAYBBwj/xABFEAACAQIEAwUFBQUFCAIDAAABAhEAAwQSITEFQVEGEyJhcQcygZGhFCNCsfBSYpLB0TNT0uHxFRckcoKTorIWVENEc//EABgBAQEBAQEAAAAAAAAAAAAAAAABAgME/8QAIREBAQEAAgMAAgMBAAAAAAAAAAEREiECMVETQWFxgQP/2gAMAwEAAhEDEQA/APXSaQNIVyaquzXQa4BXYoHqadlpoFdFA6uzTTSmg7NKa4TTZoHhqdNMmuE0Dy1cmmk0s1A+a5NNmuGgfNNNcpGgQFdppNKg6a7XKQWg6acDTRXQaDs12aQNI0HDTDT4rsUEZNcDU5hTQKBEU00mrkUCFSqKjFPU0DortNiu0EcU2ntTCtB1TT9qZFOoOzXRXK7QNNdmlFNNB2aVNrs0DprhpGuGgRrlImuGgdXRTaRagdSptdAoERXaRrlB00lNcpAUHSacKbSoJBXajmng0HabTqbQcIpjGnM1RmiuTXaQpTQIU9aZNOmqiSaVRzSoJCKaFrJ/71MCT7z7f3befl6fMU+17TcAQT3jCORtvJ9PDTFytTk1roWswvtLwEx3p/7bx/61KPaJgJP34/hb/DTKY0YWnRQuz2qwjRF+3rEeIc4I39RUr9ocMDBv2gemcUxF0imlaCX+3WCXNN9ZUwYBPygeL4VUb2jYKf7Rj6W2/pTFytJFcy1lj7SsJy7wjrkPlyOv+lQN7T8ODAt3T/0jad96Yca2UVwrWLb2o2uVm4dug9aqYj2rCSFsH/qb84FMONb3LSivPD7Urn9wkebHb5VXf2q3idLNsepJ5+oqLwr0wGuRXmK+1PEEf2dudeTf1pj+1DE/sWeXJ/8AFQ4V6lXa8zs+1W7llrNs+jFfoZp9n2tt+KwpGvuuR6bii8K9JmlXm7+10xpYE+byPoKZ/veY7WF5fjPx5UTh5fHpdIV53Z9rDfjsDzh/yBFFcF7T8K85g9v1Gb/1mhfGxsDSrLH2lYP9p/4D8qmT2hYIgE3o8ijyP/GriZWjroNZn/eLgc0d8fXI8flVyz2zwbaC+vxlfzFMTBsUiarWeJ2n924jejA1aFQMK1winlaUUEVLLUsUgKCOnAU17qruwHqYqJuJWgJ71MsxOYRPTeqJstKqR45hxob1rT98f1rtB4OcJHWP15Vy3ZXc/r6aVfW63eAKWmdJ1E/On2c2ZmBBMaErOvlrpWMenaF3rSzvA6jXrtpSt4QEwplY1ga7dOZotZwoL+ODGvh01P7R51JicUq5gkSOe5g9dAT8DVNAThYbKFPxEGOc8tqdawjbjbeRsfn8qPLj7UFiSHcagD4R8ta5fxCfgGYjQT5wSY2qnILtYBMmZyAZOx1FQW8P106DSr2LxLGFI59NeW1K7gJgqYjl+jRdQKk9NP6eVPVDqM3TpH50+3YhgAS2sbwDp/Su3UZNzO4gURDetQddSY9Kjub7x+vrVt7JAkzMxE+U01SAdTsfkfiKBomNCDHWm5tDKidP9N9Kc7ENrsBPUE+VU2xRkz8B8z0qCyD0gfH/ADpLmP4Qf1vvUKYkAE5ddNP5j5ipLN1QRqOpMbfCKKkv24jTXpypptCdQB5elKxjVkSJExJ2+NW8Z3eadNOYMjzkHnzmiBy6mAJn6VYSxvAiI89dqmGQjfLl2jY+Z86q4lgOcyJHLz+dBLcIGjGD+t66bexjQ/XzE6xVUtAkxJB9fLlU/F11Qg6eFQJ1jKDPxmgeig6aifOohlPzjcg9KpG7PTpP6FSriJOka9TRcS98oOsiPjHKrCX1HWP86puYcqYMHfrBPl5Umua6+dBaxOIXzHMVPheN31/s79xf+po+pihZvAxPxrqXFAJPoB+hTUxoH7X40afaX+k/lUd3tXjQROJuAjzHrrprQKxigzgnb689alfC3iTFu4c3PI0a/CrpxnwTtdsMbt9puak79TvGlSHj+Lb/APYu/wAZH5ev5UKbhl5W8Vt9OgkfMCKucP4Vea4FFt8xggZdI6nTkKmmR29hLt0lrjMxO5JJPpr6VTfhoG59flRrE4UiYYZgYI93X40PbfxcwdP9BV1FP7MPOu12T0P6+FKmhEjeT+vhUtq2CCZ+v5CKp3bwjw1bsgizJ0IPIjXaZ84qNUy5ifwidfPc+elTqET3xJIGskj02qo9kmCOYkHnAqO82vTby5f1qpFzvAGygDXkRsdtdOlSnkqZQ2m4mPSB61Fws+LMRMGJ8/X1qHENlbXrPLrPwoi81uWKlvEN2OsdI6U77KygwSw/e03Oy9aiwnFOcamfp16g1Wv41mYtIE77AUVJdsXFBJWANiu2vmKgljJH4Y/OOlPt4sgRm0O4/RongODFwcuZhkzNlAiJmN+mtAOe9mJJPw+mlLC2g7qp0kxyo6vZO4iNca0zQBAJB01kwp1iKr8IwJxLgJaGVNWIBH15z0qJsQcYxyuIWIgD022HL1oLc8/hWwXs67ks14GWjKpE7j9rQDeq9m7h1vupzObSEqzGMzAQ3hIAGmwNCUN4d2ZvXw3dlQFEmSBr03+tUMbYIvBACPdB06mJrW9jOKoj3i8rbZdwGjN66wSDyNVPtZvsUW0Fd3EkAgqAT7uvMa/OhrO2uEXSjMBKq2U6iSYnQTrprpVl+A3+6W4ttipEHSJ+B1/0otxvh1zDKVT3gcxgEMZjxbmYjr+VWeEcUvvasobiKbjsLeYBp8JAzTtmYxQ5MpctXLZh1KyNj6+tG+G9j714rmZUDCdTmbLpsAfPnFa/hPZqzcHfgTcMgg6qHEgjLto3lVjtHxD7NYeADcKvB0Gw3gbxpTE5fDcJ2JsqgBto8CMziSdfSKixHYe05lgo1B0O2gEDTQabUA7N8Vt3LaK91xduQNWfLmVjosuFBK9Bv1rQYDhYdA2ecj5XJzaFS2bd4O8c9vhVZ7itf4HgkZU+yl5OUEMsmNCYzA+pjSrp7O4MAn7Na06x/Nt6rWuGXUebdxGQ3GIJ1FtOamRJzdBG01FxPg2HsWu+0kaq4WQXIaABJgbGfKpkNqaz2HwpZi1okk6A3Z3kkKBEb8+tDsXwfDB8ow6rkIzZg0neRuQRtqKpcH7Tg3rmKulXXLCLoCGWNBIMb71U7Q8Yu3Vt4i2rJaKZcoEQ4nWQIIM6ehpkXv0N3cFh0tlzg7OUfus2sxqJmiOGwODi2jW8Otx1zKvdzI11GvRSayRsXmuOz2g950VmC+HwFQZAEeMGA3wHOgT3w9wNdLFZEzKmI2GnhHLanS5frbcd4ZZPht2sqhfetoFzGQI6iCQJnntVw8WhQpR0KpBJkki2ArNoYJGxiPjFVmxmDUW7RDZhbYNFxwobJmAJK7zsdNdY5UI41jRkY2cO5U4dbjHMzFBdjfQQVifiaqTsewWHuPcsXbN4XLLA5lLHXwkiJ9DQW52jcY3ILhtIM6nKRA001O4kD61meH8RfDG26+EgyoYEj9nUbbzrTr1hmfvHMh2JkczzB103HrUaniNXwzsHttmm4VDAxLDQ6HefrNGcFiLKWbgNvPeuFszEaKVJgLz3FBOF3mslWZWVAxYAAjxAQBpqJmCTTWvvbOa7ZY2rmYhgWXnJgjSRPOqmOm+3QfL/ADpVEeN4X/67/wDeb/DXKYY4OyOLWGFksPIhh1nRjVQ8LulvGrjSBoRrGm8DcVOuLysAGdT+7OnwGm1W8Jx26Jy3rkAwQWjX5nT4VF7U7HDrmgldBGhnz60y/wAKdiM0yfL66Gj47QXdyVPmwDc+uWnt2kGZVezbJbTW1GnLYAmTQ2gNjBFARJknTwsPzFD8dbysVM+u2sDlNbN+LWlfxYZc67xnQqehk+VOsWxiboN4e9lCgMqZTPQzO8bchVTWIDieegH8vOmPcA59f1vXoeI4fZz/AHw+78URl1KhvCWQZidQseVBbmEsspKWkUsY0l4E6wWnXltzNF5QBweGDQScqjUkjp0rc8GuHuC3eHdlJAULoIyjMIgSNt9aDYnDYNlRcr2ydzmPdyDpmGsA8zyrmOV8Rd7ru9ELZEXRV28gDsCN96M3tpeLcWNoBGY2ypWDCtpB1gkBQTFUR2ss4W0Si5nuXc0CUHLfKCBqNudCuKJexGWy4BKqXJlZRQRqxGwXTQjrQrFcJurby97ZuENIAeY01I8MBjHI0JEnZe339y9duOFClnJaYJIOg5zJP9DWcDkvI1MGeemuu221aHhvZF8q95fHdOFe5btklkGsMVGjERvGlR4PgigOO9Pi0PhAMepqNzIIcM4jbbACyCpclp1IIEgidIn8+tc4H2nFi4pgMxYhjECSCB8J6VT4zwkMYw5IUKCU3OgAzCNefP50CdbqH3HEdAR/KhJK3HHsa+IuqzIwKjKHRW1zAltSIIzCAfPlVjA9nLdqzN3vWMv3ZtIxCiYzRuGJ/rWYwOMZ1KXAQsicsgld9ddNRyr0XB4i0uHCF71spaVj4mJVdhvzoxehTDcFCIqJcuhQOo3Jkk+Hes9xUWLxe3cN+FDszOrAEIDKq2WBJYHzipW4lZKgfab6wCS5I1267nWdqH9q+Mqtle4uu5Ztcx0K6yRm31EVWZrz/iGHNsgJmLITETuW0M8uVavg3ai4ES1ntIpLBg9suS0kyYJkmRuKztzG3GVmXUkyds0LGreWgpYbFDvEzrK8tQskjeefyqOtmxtsbjQgQ4NUZMji+zW2IkNmErEGCWO2m2lDu0N6/csW1LWLlsibfdDIoKlV5mI1IgedBbXEns2mQOTJMg7iZkjXQHShAxz3VCZmgSAByBMmKak8UWExYDOGIUltAoIXYjaIAmK2/BuCXL3dW3vIURc6W2XLCk6u3IsOh19KF9l+ABlFxbYLd6LcuYKyJVgIIA5daI8d4bdsyLoEBM5ZXOgJyGDl89fKha3LcKQoqKctweNTmUtbaOg1YMJny+FeQ424r3GbLswYqNNNzl+M6Ua7P9sDbZ2JDO4AByg6hcgzGRAAArPYnC3NTmMHcbax66b1TxnbVh2xLJbtm394SFbU5CAGObQR4Y+NbLg3DbFgC3b+8IhLkOpDZhq9xQdQIA11E15tgeytw4cX0BYMwtEAFjOcDYTABiT0mr9jsli7V/Ioi4EzypIGWY96IJn8JqdJZ/KD2g4NbWKW0sm2oDAfshztPMDLpOwppxFtbKomhUbxmDFthM6RG/5VRxPHQ4bvgl68SqjRhAXNPukCZP0qhjb5LGVygzAEkeQHlRqTp6Fwbhz4oHF4gxYQE5AYzZQDsTHLc0fxmJw2KVsKwYqV0fTIjRoFYaBtdPjWd7BcCuXcP77ojNDgmJjkg5SpAJrXYPsqLTGLzG0WnuTBTKVK5PMTr1mjnXimN4RkuOmecrsswdYJFdr1q/7MMIzMxa6CxJP3h5metKi/kn158Fw/dscrrdkZTLMI1zTAEadahHC0KmDA8ufxrS9puF20xl0jKiyCZ92WC6jURrOnnXOFDDO5VEUwJML4dT1JMnl8KLoPgctpgf2SDlMQY5bVa/2st52zqqkMWtuozBCSSEcgbEzBOx+IovicQlq1cdVEoWMbfiPOiPZPsnZvWO/uWx98shBsoJOvm8kmeU+sk1krFi7ed3zK2he4zMJUEgSYHXlU9q3bBOa8P+lCx/kKfxzs7ewbOqlu5cABl0kM0BW85gVT4Lwq7ebICslQwLaSCCRIEzt+VVU+DxiJmQl8jwI0jycT7rAztVq6Lam4uGKXSp8QZQzMAslrZG5HMb8xVqz2BbMQ10ACPdUnfzJpmB7GkXSzBlCGVcMqnSP2dZ3+lE6AOMcV7y8WRe7XTIABAAA6DeROtWsJjcWWUp3zFSCBDZdOoAgii/FuKYTD3GgNcu5gGVQBBYaycusz51b4t2sezBOHZc9vwlyFHPyPXbQ0P8BcDavYnOrqQ+UxcBytBJGS4CfEpOgMyPSr/DOwzEN3jlCNlABMcjuSPlTL/a1oS3bNtS1tSSFynPrmyyY3150P+1XVZm7x5cAM2bU5dv8ASh2N3Oy6Wr2YXiBbAJ0OYaftKBodNKfhcVhrIa6iMc5dJbeQQ3hB2XxeVAv9qXFUBW1D55aTJy5SC07RyINduFLtvPlKupEopMakDNbK+uq+fwqHf7GU7Q/eO4sW9Rox3jQeKNDsdBHKpn4yLl4i3APiyoQFDysSpiSRO3lVThvZ53QszZddBlMkToeX5VZudmk7whrqwIITNDcuQjWZogGgLvlIzOOXvnTT1A9YqzcvXmu5LiG4rx4SIKgg6q26jTYiJjnRbA4myuJZUtFWKPnutK5ipCkLO+p3/rTMb2gFu65a6otLbXwwCWY5gQvOQVFMXVbCdmfCe9eCPwgzlGWddSar2+F4C4id9iCzHMylS6SJGwU8jHKhDdqcmdcKCQ7yTdJZyMgUkDUkTm+Bqq6Nee290he7UKM0gKBEZUt6uTAOpFVZrU3OwuFCG4uIuIjGJzHaYMz/ADqr/wDBLLKSuLMLGWSh5aRK6DWKILhXt4gfabpvWgp0gBVDDQMg93WNTv1rOXEGbQnMDJHMRGuv0NTDb9VuI9msq3M95i4dVKOgBaQTIOY6aflVrAYyxaVctoWrikxcUZvCVy+MEy51Oxqc8ULEi996GbYwLik/3Zjr+EiKs4bs2Dbd7pa2mZshIjw5ScxEzuNpob9Brdq+jxaYmAHVrb6ETlB33kxB1rvFOA4w2EvBnuKwIKlmJQHQiCdVOm3QUWS7bsJltwbXdZu/I1c5lAE/GT8Kb2e7VtKWi7JatK2a8YhiSDJkfIDrVNZngvZXFu5a1bU5dCpYA/I/nRfDdlMS1w6qriQQSGyrKklRMt0250b4t2qvYppwLm3bQAF2GQOwJJO20aVmUxeIw9zOGGcEGCZBI105gan+dRdteo4LD3kwypbItXO9BIcK/gzjMALemq7HlUeM4rfOKGQf8KbZBlIY3ZPhBIzARGsRWNX2gYs693aceQnn1VtOlT4bt9i2Kr9kVgW3hgJ0nr11qscayHZ/sjdvsWbNZCnXMpzGR+EGDtz9K1F3gNi2qWEcd5cYQXly0aRK6Jvy+NFMTimYk3WyE/hQSZ9Bt08RmqXCLlq9xC2MjDuTOcNO2vjBAEAkaj41Gr5VztZx/EWb7WLVxrNkBVBC6kKokqTv00NUMRxjFd3Z+0o10faLfc6m0WaJU5gD3inmD1qPHXbq3LrGLli5dcjXvLerE7j3Gg8oNbThuLsNatE3suVZCsJysF28Wug2NaTqA1/2qqrMrYYhlJDDw6EGD9a7T7n2NiSbyEkkybEkzzJnU0qmMgXaXtML19nFrwtljOdDA39NKH4bGPNw28q5gAY2AHTnPpW3t+zzD3wSga3ryJiOWh2NV7/s8u2QWt3QwEaFY3Men0qNyzGNv3HM53Y5hsNAfWfOvRuyPG2t2sHZ7pmW4r/eD3Uys2jQI1jrWfudn8ZaVh3WYk6FVV/qfEPlVrhnbDE24t/ZnJHIKVjXciAAJqxL36a3tXcy2y3dd9AnuwJzHMIiR+orI4XtBiDi7Vp0GHturHIMpLBRIkxI6RUnHOOYi8BlYWSnvAAXWE7e7+vSgl3gTXSC+Id3IAAyiQOYylpU7neqknXbTYrtfh1JzOIbTUgRGYajcTEfGshw7tNZw9tGIuG8BdAUN4SGaQWnQmI13Ap+E7PIhk2rhM+9cOUaa7DX606yMMpZnw6vMeLM6x5AzUMkaHsDivtj3bt22AbZTIDsJzSdtW03rY8S4Zbv2zbuKCp+h6joax/ZTEi3axNzDWnzDJAZi+bfQc5EnStfwnGtdQl1ysGZY6gGAdeoozffTyvjvAbli73QU3lZjEKzEAEbgbHxfQ0c7N9nmKf8QGBnRSeUDczJ16mifazHYi0//D2RcLtEnZdNz/rQTs7xdrZxD4pyWS8FIzSFBCzlBMQCTrUb22LXEMBh7VpGvHICVhgMzExMazVzBX1yt9m+8ZEYKGn3wFIBJjSCtZfi/ai1iEs21GZkuqxXcMqqRrpzJiKo47tDfLlUK4dNsiQz8to5/KqZa2Nnj3dnEHEPGW4qgE6L92jmBz8UifMULvcYsXb1zErb7whUyEkqFYAyTy35+VAsPhM6ZXJJzSc5BIMbn9meU1eVLdrNoRIJ3kFZI0kEfKhhvEr2JuDO+IsXPCyqtq4CYJXQEAEnbQA7VSvdmL9q0br22VG1J3K67tuROuulekdj+A2u4t3ol2WcxgkTyEaAelaY2BEESDy3qJyx4zb4jYXC27awHFx85jcEeGWAkjcQagNyelantf2ACTfw2g/Hb9TqU/pWW7M8O+0YjJ4lSGLEbaT8Fo3Ms11MayNnF0qwEeI5gQPwwdxGkUaw3DXxD22FrIgYG5r4dwfATqJU7Cr2L4TgrVte+YIO8aNdWiVAn3joJ0qrxi4zC2bRVcJ3lovyzAlABrrljU1WdEMb9ltXbKNb+8drgtwPCCCNTrqdF60I4lxc2LV4XmDs+iATCo1shRHrJJqnxHtNnugWAC4W6q6Zh4yp0I2IIIoVbsCx/a5rt5trZkgcgW68/wDKp6WT6kxN5rqh7sW8OBCW1GraDRRE8hrUuA4c98BjlS0uqoZGUcmIjxGY+tXMJ2fZl77EXhbc6gZZKDoJMKT5UPOMKsws3HIbm0nQHwwJ8+dGtELfGxbTIApUCAT4ZOhklRM+XSal/wBu3Act1LTFpO+uug/0pn+1XY2rKMpB8OZkViCJB1jVoXr09aKY62i5Tbw6mAJuFTPQtpALHbyoyFLjrJt3ENtVOaPADmCnTxsOW+us61Z4HgzE2w2cZkJViVdBEMAfcG+td4I+HZriNZVQQzZC5Zm2yg5pzctOVS38eYCEwo0ygQPkN6FPdEtZjcuTAnIhB5fic6D4TUvYbuWbEX7GcOLLZrLGYzSTleJIkRqAR8qzPH8Uq28oPicgR5c/6UUwHDra8JOJAIu953ZIZhIL5SCAYOhoZ0o4Z3stAzW22YEaHyZSIPoRVRjcl2VoIcyJI0I2UdOXlNFcDxTMuW8O9QREmLi8vC/4h+62lUFtzeui3MZtJ0MR60VCEB1ka+f+Vdrj4ZpOh3rtNG57O9ora5371t5yZSCfTUrNLiXam9dJg5EBmBBJ/wCYjz5Vm8NYYafCrqYSfeJ9NpoxZBnDdt74MEqw81g6eYinYPtFluO1wZlf8APryO+5oRcXy8h/rUfcag6yPM76z6iqmQbe5grlyXRrQ/dlTPL+zP5ipbfBMNcBFnFAGT4XIPM6x4TPmdaBhDMzoOn19aRE6lJA011nzii4MjsribZ+6KMmvusQT0iRv8aHcQw14sne2MoBkyjONQR4mU7fEbVDZBVvCWQ/uuRHw2/RqLEdtcRaaLbvetj8RQFT1gxJHnOtDKuW+1YsqyrICiBlM6jSYbX4k1Lb9oKsNLhB0PiSNQdQcs6cqo3O39i6IxOGQnrEH11H86J8N43wxpyAWXOoYqCVOmqnUChk/ap2hbiN2SrYezbOoZnymNhMjwmgeI7M3RYJdlvkkklSQJjWSBmbl0rUXOyS3izpiUvkjTvDMfwGB8qocQ7MY0AeHPEe6V25xIk/Hyosv6AeH8Kuqo0yTyHgEbchmMg7mKJLxLB4UuGS3dZidhqBJEKQZGvxqljuI3LagOrWwmoVlgToDOmoPpVO/wAYU+PLaLtGoGoiZ5gkE8x/OovdHOF4ixdnPZvWlHu5TmkTsVYyp/e3NWl4dbux3d8BmaAHtsjEyNzrpqNYobb4spZVINtSQM0RB6rIiIIPXfnUrY5AQVfvHG2X7sZYjXxFmIJknfSiN1hcdbwWFsrebc92MsvLEmBtRXAcRt3gxttOUww2KmJgg6gxFZ21bw+Jw9lbpH3bKwh9nGxloLT51Yt20wtu+bbkl81zX8LZNIgajw+dVjBLjzD7O+uhA1+I19POvP7PE4hbLJatq0N4dzOywdZHPzpuG7ZubRtFGYElZ1GXSbhYnTKJ+GlAOGXFC3lzSiKzBRuYygMJgzqfLbpUa8Z12N8Zdbndq4LLbvubgHLw3GGo+FZ+9xW9i2yWF7u0rSANAAAAJ05AbUQs4l07yFym44i4dYAzXAToRBnmdZFVeLI5K2LRYlpLZRBcnXTXaDJo3DGxyo+TDjNeYwXAG50hR1miH/x2/ZVnIDvH4jrrqSCwGuh5+lGeBdh2s4ctauW/tbLoTqLYnYCDy/F+Qqtguz3ErTZMxyM0tckOInWPxchA0FE34Du2LNy2HQFAsPnAZDqZmDM766UXucLwigZrLAkTlS840PM5pIPxNGcY9xZBCsD/AGYa3y2Mz73Pf1rKXuJFnd1RVsglQSGBduZXxCFG8Dah/RYnEJhzdt2rWINtQPEHW4F08UA+7qdT+iTwmAOPtf8AC4jIwXxK6FcqzoJByjUHUbzQTGcTTP3Ny22dlGYA5gSZYAgiehifyqzYtGxbOIwyEZAQ3iIAHPMhLKddOX1qmIcTi2S6yNN66rMpKS3PaW2Gn086mwPBcTfaD4ATsnicD1jw1rexXAftCPicQPFefvIB5QAJjUbbVuMPhFQQihR5CKiXyxg8B7L7ZUi6NDuSczk9ZnQ1lO0fYPE4MN3bPcw51IU7QZGdQIMRvFe2Ba4UmmMzzr50wWMM69eWnOi3DHm8x5ECNPL0r0LtX7PLFxXvWvuriqzeH3WgE6j+lea8FvA3ZnWI+VHTZextrYnnSqYsOtdoxixb20B8zv8AKlHT4nr86qLi+ulTpd60E9rWOX658qljzP6n61UfGhRLaDTkdB8Pj50y3xANDDnB+e1UXXA/XrTL+ICgnbz8zsB18hVS/jYaNSx2Ub/5Dzq9gMFBD3DmfkPwr6efnQR4XhbXTmuDKn7HNufj/wAO3WaL/ZwF2qhxvjJsWsyqGMga8pB1+lA+B8eu3sSBcbw5XOUCBtpQy1pbmARgZQH1FDn7MWH/APxj8qJnER9f510XqGs/c7HoDKM6HyY/oVYFnG2f7LFsR0cBx/5Ami9u6D61T4txW3ZU52Ex7o1PyqG6udnuM46/dCXbdl7QP3jwVgR02Jo9i+x+FuamymbqBl67xE1Q7B4nvLLuogM4Pn7i1oTdYVWbcrHYr2WWiPBduJroJzAcugP1oNjfZpiFju7iOZO8o0Rr679a9NGJ6is/2r4qbIFzUC2M2YBTBMiB4pkzERzHwmNTzrztMG9iywJKN3i5jqDIByzyMQT8KWN4wywzHN4SM0SNdSNAImDzOhrT4pRirDOo8blSUYwxysSGSfUj0BrHY60jMwIuySSQRC7keEjofIbbijU79qnfpkIRzlKLsdUkvo+nmJA02HIUSwMJmV/FcuyAxOkK0ajkY8UmdCNKHXeIZWUJDBiBkO+UFciZtCIEayfdFS3cBedy5g3CwaBDETJG5/dMR0o0q8euMbpHeAoVHuFoPkRA1/IVoOzWMKrcvG4jjKNGyh50AkT4VzbDYjcVmMUyq2xYE6bjY/hJ10JNd+3sCFCgWQ5Itk6FtB4miTBjei2a31ri10iXtlVY5iYjMNly9dAfzqduJ3B4pI0AUKYjbWNj016nesPgONt7gYG4SwD5oB1kDX8O8da0l7GXbVjQi6WOZ7jZWC/urpExVc+PZmL7YYrvAlu6ZZhoVETtAJB011/yq3b7YpCLirK32EyUQCCTMLmIBEcxvArEYviZ7wd2ADodBoB9YFE8RxUsMiWFYk5tGLMT5EAaDXlGvOo1jQ8A49gLmJV/s7W7zSAw8agnyGsnbajnae7eBNrDWxcZhmcZdGXVcu4gjQ9d96zvY/A4YTeYqj2wSsMQZKn3xzIgkb7g71fwHtBSy75gS7vLEjTLJAA5iAV5a60Zs76aP2dWXSw6XLLWGDnwkQsGWlJ9TPwp/wDvLwQuvaZnVrbMGlDAKEhtROmlLgHbmziGyl0U5VIBMa8xruQfLnQS77MA169etYgHvS5jkC5JOomYnTSqzktutxwvjljEAmxdW5l94KZKztmG42O/SrivWK7A9kL+Cu4lrpQrdyZCrE7FyZlRHvD5Vs4ozZlV+L/2F3/+b/8Aqa+euCNDgkaGvofiKTZuD9xv/U1838PBVl5AkelG/wDn6rXd6P0BXKHi95/r50qN4JZTOsevOprNQA8t/wCVTjbkP6VETNd0gqCSIjl8etUEUAlLIE/iPJeWvU+XzpwJuaKYT9rm3/L0HnV7D2gohRHpVQ/AYIW5O7HdjuTRBbv6+VUprveRREHaNTcshEEsXWBz0GvwqnwTs9ctOLjsAddBroetExdkjyn61Fe4vbzC2GzMx5bfGjU9YIJe+X+tVcVxy0hCl5YkAKNTJI36Co71zwmOhrD4EeNDv4gfqKJI13aPiNy2Laq2XOTmI3O2k/GhOMwpdIAJLARzLHnFG+KYJb5QloC8hudjV21ct2gToOrNufjU9rOmaxd+7hltKrOjFFzBWiCDz11q5w/2k4lPeYXVnZwM3OdVqbiuH+05XRlHhMTpMnef61nUt2kdkuMCVkeHxAmetNq5L7ejcP8AaVYcDvbboecQQNPWoe0nGLV62fBLRKZYL6QQHEiInb5GvPFd7zk2lkJGugAE6b9dQKlbiZtkHN41YgjLMCTJkDQ6/l0q6nD4v4TBPcNxX0YgKuZiGS4sMSOQkEwOp5RXeI4crFqSwzAKQ29wiWYmdfXzodexl1puTopk/ssDpmBOsxAGlW27QZ3mEAmMoXxxyJ0MkcqjWK2O+6aQwkQPDpoG2J0A2+NQcR4mXL5GcWpDATsYjxRzMVNfweZmBMKOZ3DbkHKIG+52qpbv90jhMvjYoQdTl5R6666UWYr4a/rqA34ROwnnrzrVcBuIiN7qFiVe/cIIUQZKr+KTAmYHlWZw2ADMQ7hPMiRJ5dY9Jq7hbDeBFObxiA3uyCDHiAMakxpPOhYnw2DW6HKhrlu2xu3HVcr3IJChZ0RY3PmK0HZ/ss2NZ+9VrVkjwi23gA0AjNq22pI39aZZwwwSI95xnZgO7LaqJmQqHyAg+U1r+zvGcO90ReYOxyi1AUAASCQBJ8PMk+VGLWYx/smurPcXlbbRxB+YoRc7KYywSWslj+FrZkAbGAYO08ude2K4OxFPNoUxj8lfO166bZm6rowOgIKxppvyH8qrW+IsCWDGYiRoSTyPX/KvobE8IR5zKDPUVneJez/DXZmyusSV8J+lG55x41w3EEXgwCwuusiekZSCSCdK1OC7XXZ8ZkKpOYBN5gSSJ68+lGMZ7L0UzaZ7ZHow06zr9aDX+w+JtghGt3AesqdNtgR9aa1b40XwPbVyAe+a2QJYFWK8o1JeJM8uVHcH26YlRKMSCYlJEftSyZflXm54diLYIay2pGogiAfLUbmm4K+ihw8o5gANpprPva1dZvhHqXFO2uXDuzWyJVgp1gnUcwF3HI149hbD6EK0AgbaTV65lIALDKWExsB8toFXsPcFu4pQjRxAbZtjHl1osmEODYj+5ufwN/SlXrVrj6BQCRIAnXnGvKlUxjkwa8Iv6nuLsf8AI0/DrUI4Bibh8Vm4qTouUyfNv6UqVTWhAcGvf3Nz+E/0rv8Ase9/dXP4T/SlSpqOPwm//c3P4T/Sqt7DXwwUYe8dQCQjQNd5ilSppitx/guINoBLV0mdQEbaPTahHCuz2KW8pOHvefgbp6V2lTk3PTQ4rhd8oQLVyYP4G/pVXA9nbloQuHuSRq2Rp/KlSqsaix1jEqPDh7zGf7t4H/jQLE8KxjmXsXztH3TwPQZaVKs63HcfwvFlLarYvgZNQLb7zpPhqh/8fxP/ANa//wBp/wDDSpU2tLvDsBjLJJSxiFkHa228QD7vKrWH4Pf7vx4e8DJ3ts2bn7uWRqRFKlTUvrUWO4biriAHD3d9u6b1n3dhoKG3eB4sqCcNe08I+6afj4dqVKpqwrnBMXOuHvzufun/AJCuL2fxMmcPf/7T/wCGlSpqiXCPteHbMmEuFpkFsOzEf8srApvFFxuJuG42HvBtJiy4B0jbLB3NKlTlUyKTdnsSPE1m8TpoLN0nkdfDAHn5V6P7Oez12zbe5dRhceNCPEF5bCRJ5UqVWWsefpprivyD/wAJNMW9fUaK3wn8iJpUq1rlie1xi8DBts2n7JH8quW+ME+9auDzykj8qVKmpi3buBtp9CCPzFK5gFO6/SlSqoo3uCrqddfj/Kh17s0DuisPNY/lSpVDaC8Q9n9k7WCvPwyB8lig2K7AnXJniNipP8v51ylS9Nzyqzb4GwAm08wJ8L7/AMVKlSqau1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193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winterthur-glossar.ch/upload/images/2012/08/28/41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3"/>
          <a:stretch>
            <a:fillRect/>
          </a:stretch>
        </p:blipFill>
        <p:spPr bwMode="auto">
          <a:xfrm>
            <a:off x="3837464" y="-225140"/>
            <a:ext cx="5306535" cy="411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8561" y="1149323"/>
            <a:ext cx="85559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0"/>
            <a:r>
              <a:rPr lang="de-CH" sz="4000" b="1" dirty="0" smtClean="0">
                <a:latin typeface="+mj-lt"/>
                <a:ea typeface="+mj-ea"/>
                <a:cs typeface="+mj-cs"/>
                <a:sym typeface="Wingdings" pitchFamily="2" charset="2"/>
              </a:rPr>
              <a:t>Was tun?</a:t>
            </a:r>
            <a:endParaRPr lang="de-CH" sz="1600" dirty="0">
              <a:solidFill>
                <a:srgbClr val="C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56492" y="2672862"/>
            <a:ext cx="249780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CH" sz="2800" b="1" dirty="0" smtClean="0">
                <a:solidFill>
                  <a:srgbClr val="007A97"/>
                </a:solidFill>
              </a:rPr>
              <a:t>Sich erinnern</a:t>
            </a:r>
          </a:p>
          <a:p>
            <a:pPr marL="342900" indent="-342900">
              <a:buAutoNum type="arabicPeriod"/>
            </a:pPr>
            <a:endParaRPr lang="de-CH" sz="2800" b="1" dirty="0" smtClean="0"/>
          </a:p>
          <a:p>
            <a:pPr marL="342900" indent="-342900">
              <a:buAutoNum type="arabicPeriod"/>
            </a:pPr>
            <a:endParaRPr lang="de-CH" sz="2800" b="1" dirty="0"/>
          </a:p>
          <a:p>
            <a:pPr marL="342900" indent="-342900">
              <a:buAutoNum type="arabicPeriod"/>
            </a:pPr>
            <a:endParaRPr lang="de-CH" sz="2800" b="1" dirty="0" smtClean="0"/>
          </a:p>
          <a:p>
            <a:endParaRPr lang="de-CH" sz="2800" b="1" dirty="0"/>
          </a:p>
        </p:txBody>
      </p:sp>
      <p:sp>
        <p:nvSpPr>
          <p:cNvPr id="6" name="AutoShape 4" descr="data:image/jpeg;base64,/9j/4AAQSkZJRgABAQAAAQABAAD/2wCEAAkGBhQSERUUEhQWFRQWFRcYGBgYGBwWGRcYHBgYFxgaFhwYGyYeFxkjGRgYHy8gIycpLCwsGh4xNTAqNSYrLCkBCQoKDgwOFA8PGikcHBwpKSkpKSkpLCkpKSkpKSksKSksKSkpKSksKSksKSwpKSksKSkpLCkpLCkpLCksKSkpLP/AABEIALgBEgMBIgACEQEDEQH/xAAcAAABBQEBAQAAAAAAAAAAAAAFAAIDBAYBBwj/xABFEAACAQIEAwUFBQUFCAIDAAABAhEAAwQSITEFQVEGEyJhcQcygZGhFCNCsfBSYpLB0TNT0uHxFRckcoKTorIWVENEc//EABgBAQEBAQEAAAAAAAAAAAAAAAABAgME/8QAIREBAQEAAgMAAgMBAAAAAAAAAAEREiECMVETQWFxgQP/2gAMAwEAAhEDEQA/APXSaQNIVyaquzXQa4BXYoHqadlpoFdFA6uzTTSmg7NKa4TTZoHhqdNMmuE0Dy1cmmk0s1A+a5NNmuGgfNNNcpGgQFdppNKg6a7XKQWg6acDTRXQaDs12aQNI0HDTDT4rsUEZNcDU5hTQKBEU00mrkUCFSqKjFPU0DortNiu0EcU2ntTCtB1TT9qZFOoOzXRXK7QNNdmlFNNB2aVNrs0DprhpGuGgRrlImuGgdXRTaRagdSptdAoERXaRrlB00lNcpAUHSacKbSoJBXajmng0HabTqbQcIpjGnM1RmiuTXaQpTQIU9aZNOmqiSaVRzSoJCKaFrJ/71MCT7z7f3befl6fMU+17TcAQT3jCORtvJ9PDTFytTk1roWswvtLwEx3p/7bx/61KPaJgJP34/hb/DTKY0YWnRQuz2qwjRF+3rEeIc4I39RUr9ocMDBv2gemcUxF0imlaCX+3WCXNN9ZUwYBPygeL4VUb2jYKf7Rj6W2/pTFytJFcy1lj7SsJy7wjrkPlyOv+lQN7T8ODAt3T/0jad96Yca2UVwrWLb2o2uVm4dug9aqYj2rCSFsH/qb84FMONb3LSivPD7Urn9wkebHb5VXf2q3idLNsepJ5+oqLwr0wGuRXmK+1PEEf2dudeTf1pj+1DE/sWeXJ/8AFQ4V6lXa8zs+1W7llrNs+jFfoZp9n2tt+KwpGvuuR6bii8K9JmlXm7+10xpYE+byPoKZ/veY7WF5fjPx5UTh5fHpdIV53Z9rDfjsDzh/yBFFcF7T8K85g9v1Gb/1mhfGxsDSrLH2lYP9p/4D8qmT2hYIgE3o8ijyP/GriZWjroNZn/eLgc0d8fXI8flVyz2zwbaC+vxlfzFMTBsUiarWeJ2n924jejA1aFQMK1winlaUUEVLLUsUgKCOnAU17qruwHqYqJuJWgJ71MsxOYRPTeqJstKqR45hxob1rT98f1rtB4OcJHWP15Vy3ZXc/r6aVfW63eAKWmdJ1E/On2c2ZmBBMaErOvlrpWMenaF3rSzvA6jXrtpSt4QEwplY1ga7dOZotZwoL+ODGvh01P7R51JicUq5gkSOe5g9dAT8DVNAThYbKFPxEGOc8tqdawjbjbeRsfn8qPLj7UFiSHcagD4R8ta5fxCfgGYjQT5wSY2qnILtYBMmZyAZOx1FQW8P106DSr2LxLGFI59NeW1K7gJgqYjl+jRdQKk9NP6eVPVDqM3TpH50+3YhgAS2sbwDp/Su3UZNzO4gURDetQddSY9Kjub7x+vrVt7JAkzMxE+U01SAdTsfkfiKBomNCDHWm5tDKidP9N9Kc7ENrsBPUE+VU2xRkz8B8z0qCyD0gfH/ADpLmP4Qf1vvUKYkAE5ddNP5j5ipLN1QRqOpMbfCKKkv24jTXpypptCdQB5elKxjVkSJExJ2+NW8Z3eadNOYMjzkHnzmiBy6mAJn6VYSxvAiI89dqmGQjfLl2jY+Z86q4lgOcyJHLz+dBLcIGjGD+t66bexjQ/XzE6xVUtAkxJB9fLlU/F11Qg6eFQJ1jKDPxmgeig6aifOohlPzjcg9KpG7PTpP6FSriJOka9TRcS98oOsiPjHKrCX1HWP86puYcqYMHfrBPl5Umua6+dBaxOIXzHMVPheN31/s79xf+po+pihZvAxPxrqXFAJPoB+hTUxoH7X40afaX+k/lUd3tXjQROJuAjzHrrprQKxigzgnb689alfC3iTFu4c3PI0a/CrpxnwTtdsMbt9puak79TvGlSHj+Lb/APYu/wAZH5ev5UKbhl5W8Vt9OgkfMCKucP4Vea4FFt8xggZdI6nTkKmmR29hLt0lrjMxO5JJPpr6VTfhoG59flRrE4UiYYZgYI93X40PbfxcwdP9BV1FP7MPOu12T0P6+FKmhEjeT+vhUtq2CCZ+v5CKp3bwjw1bsgizJ0IPIjXaZ84qNUy5ifwidfPc+elTqET3xJIGskj02qo9kmCOYkHnAqO82vTby5f1qpFzvAGygDXkRsdtdOlSnkqZQ2m4mPSB61Fws+LMRMGJ8/X1qHENlbXrPLrPwoi81uWKlvEN2OsdI6U77KygwSw/e03Oy9aiwnFOcamfp16g1Wv41mYtIE77AUVJdsXFBJWANiu2vmKgljJH4Y/OOlPt4sgRm0O4/RongODFwcuZhkzNlAiJmN+mtAOe9mJJPw+mlLC2g7qp0kxyo6vZO4iNca0zQBAJB01kwp1iKr8IwJxLgJaGVNWIBH15z0qJsQcYxyuIWIgD022HL1oLc8/hWwXs67ks14GWjKpE7j9rQDeq9m7h1vupzObSEqzGMzAQ3hIAGmwNCUN4d2ZvXw3dlQFEmSBr03+tUMbYIvBACPdB06mJrW9jOKoj3i8rbZdwGjN66wSDyNVPtZvsUW0Fd3EkAgqAT7uvMa/OhrO2uEXSjMBKq2U6iSYnQTrprpVl+A3+6W4ttipEHSJ+B1/0otxvh1zDKVT3gcxgEMZjxbmYjr+VWeEcUvvasobiKbjsLeYBp8JAzTtmYxQ5MpctXLZh1KyNj6+tG+G9j714rmZUDCdTmbLpsAfPnFa/hPZqzcHfgTcMgg6qHEgjLto3lVjtHxD7NYeADcKvB0Gw3gbxpTE5fDcJ2JsqgBto8CMziSdfSKixHYe05lgo1B0O2gEDTQabUA7N8Vt3LaK91xduQNWfLmVjosuFBK9Bv1rQYDhYdA2ecj5XJzaFS2bd4O8c9vhVZ7itf4HgkZU+yl5OUEMsmNCYzA+pjSrp7O4MAn7Na06x/Nt6rWuGXUebdxGQ3GIJ1FtOamRJzdBG01FxPg2HsWu+0kaq4WQXIaABJgbGfKpkNqaz2HwpZi1okk6A3Z3kkKBEb8+tDsXwfDB8ow6rkIzZg0neRuQRtqKpcH7Tg3rmKulXXLCLoCGWNBIMb71U7Q8Yu3Vt4i2rJaKZcoEQ4nWQIIM6ehpkXv0N3cFh0tlzg7OUfus2sxqJmiOGwODi2jW8Otx1zKvdzI11GvRSayRsXmuOz2g950VmC+HwFQZAEeMGA3wHOgT3w9wNdLFZEzKmI2GnhHLanS5frbcd4ZZPht2sqhfetoFzGQI6iCQJnntVw8WhQpR0KpBJkki2ArNoYJGxiPjFVmxmDUW7RDZhbYNFxwobJmAJK7zsdNdY5UI41jRkY2cO5U4dbjHMzFBdjfQQVifiaqTsewWHuPcsXbN4XLLA5lLHXwkiJ9DQW52jcY3ILhtIM6nKRA001O4kD61meH8RfDG26+EgyoYEj9nUbbzrTr1hmfvHMh2JkczzB103HrUaniNXwzsHttmm4VDAxLDQ6HefrNGcFiLKWbgNvPeuFszEaKVJgLz3FBOF3mslWZWVAxYAAjxAQBpqJmCTTWvvbOa7ZY2rmYhgWXnJgjSRPOqmOm+3QfL/ADpVEeN4X/67/wDeb/DXKYY4OyOLWGFksPIhh1nRjVQ8LulvGrjSBoRrGm8DcVOuLysAGdT+7OnwGm1W8Jx26Jy3rkAwQWjX5nT4VF7U7HDrmgldBGhnz60y/wAKdiM0yfL66Gj47QXdyVPmwDc+uWnt2kGZVezbJbTW1GnLYAmTQ2gNjBFARJknTwsPzFD8dbysVM+u2sDlNbN+LWlfxYZc67xnQqehk+VOsWxiboN4e9lCgMqZTPQzO8bchVTWIDieegH8vOmPcA59f1vXoeI4fZz/AHw+78URl1KhvCWQZidQseVBbmEsspKWkUsY0l4E6wWnXltzNF5QBweGDQScqjUkjp0rc8GuHuC3eHdlJAULoIyjMIgSNt9aDYnDYNlRcr2ydzmPdyDpmGsA8zyrmOV8Rd7ru9ELZEXRV28gDsCN96M3tpeLcWNoBGY2ypWDCtpB1gkBQTFUR2ss4W0Si5nuXc0CUHLfKCBqNudCuKJexGWy4BKqXJlZRQRqxGwXTQjrQrFcJurby97ZuENIAeY01I8MBjHI0JEnZe339y9duOFClnJaYJIOg5zJP9DWcDkvI1MGeemuu221aHhvZF8q95fHdOFe5btklkGsMVGjERvGlR4PgigOO9Pi0PhAMepqNzIIcM4jbbACyCpclp1IIEgidIn8+tc4H2nFi4pgMxYhjECSCB8J6VT4zwkMYw5IUKCU3OgAzCNefP50CdbqH3HEdAR/KhJK3HHsa+IuqzIwKjKHRW1zAltSIIzCAfPlVjA9nLdqzN3vWMv3ZtIxCiYzRuGJ/rWYwOMZ1KXAQsicsgld9ddNRyr0XB4i0uHCF71spaVj4mJVdhvzoxehTDcFCIqJcuhQOo3Jkk+Hes9xUWLxe3cN+FDszOrAEIDKq2WBJYHzipW4lZKgfab6wCS5I1267nWdqH9q+Mqtle4uu5Ztcx0K6yRm31EVWZrz/iGHNsgJmLITETuW0M8uVavg3ai4ES1ntIpLBg9suS0kyYJkmRuKztzG3GVmXUkyds0LGreWgpYbFDvEzrK8tQskjeefyqOtmxtsbjQgQ4NUZMji+zW2IkNmErEGCWO2m2lDu0N6/csW1LWLlsibfdDIoKlV5mI1IgedBbXEns2mQOTJMg7iZkjXQHShAxz3VCZmgSAByBMmKak8UWExYDOGIUltAoIXYjaIAmK2/BuCXL3dW3vIURc6W2XLCk6u3IsOh19KF9l+ABlFxbYLd6LcuYKyJVgIIA5daI8d4bdsyLoEBM5ZXOgJyGDl89fKha3LcKQoqKctweNTmUtbaOg1YMJny+FeQ424r3GbLswYqNNNzl+M6Ua7P9sDbZ2JDO4AByg6hcgzGRAAArPYnC3NTmMHcbax66b1TxnbVh2xLJbtm394SFbU5CAGObQR4Y+NbLg3DbFgC3b+8IhLkOpDZhq9xQdQIA11E15tgeytw4cX0BYMwtEAFjOcDYTABiT0mr9jsli7V/Ioi4EzypIGWY96IJn8JqdJZ/KD2g4NbWKW0sm2oDAfshztPMDLpOwppxFtbKomhUbxmDFthM6RG/5VRxPHQ4bvgl68SqjRhAXNPukCZP0qhjb5LGVygzAEkeQHlRqTp6Fwbhz4oHF4gxYQE5AYzZQDsTHLc0fxmJw2KVsKwYqV0fTIjRoFYaBtdPjWd7BcCuXcP77ojNDgmJjkg5SpAJrXYPsqLTGLzG0WnuTBTKVK5PMTr1mjnXimN4RkuOmecrsswdYJFdr1q/7MMIzMxa6CxJP3h5metKi/kn158Fw/dscrrdkZTLMI1zTAEadahHC0KmDA8ufxrS9puF20xl0jKiyCZ92WC6jURrOnnXOFDDO5VEUwJML4dT1JMnl8KLoPgctpgf2SDlMQY5bVa/2st52zqqkMWtuozBCSSEcgbEzBOx+IovicQlq1cdVEoWMbfiPOiPZPsnZvWO/uWx98shBsoJOvm8kmeU+sk1krFi7ed3zK2he4zMJUEgSYHXlU9q3bBOa8P+lCx/kKfxzs7ewbOqlu5cABl0kM0BW85gVT4Lwq7ebICslQwLaSCCRIEzt+VVU+DxiJmQl8jwI0jycT7rAztVq6Lam4uGKXSp8QZQzMAslrZG5HMb8xVqz2BbMQ10ACPdUnfzJpmB7GkXSzBlCGVcMqnSP2dZ3+lE6AOMcV7y8WRe7XTIABAAA6DeROtWsJjcWWUp3zFSCBDZdOoAgii/FuKYTD3GgNcu5gGVQBBYaycusz51b4t2sezBOHZc9vwlyFHPyPXbQ0P8BcDavYnOrqQ+UxcBytBJGS4CfEpOgMyPSr/DOwzEN3jlCNlABMcjuSPlTL/a1oS3bNtS1tSSFynPrmyyY3150P+1XVZm7x5cAM2bU5dv8ASh2N3Oy6Wr2YXiBbAJ0OYaftKBodNKfhcVhrIa6iMc5dJbeQQ3hB2XxeVAv9qXFUBW1D55aTJy5SC07RyINduFLtvPlKupEopMakDNbK+uq+fwqHf7GU7Q/eO4sW9Rox3jQeKNDsdBHKpn4yLl4i3APiyoQFDysSpiSRO3lVThvZ53QszZddBlMkToeX5VZudmk7whrqwIITNDcuQjWZogGgLvlIzOOXvnTT1A9YqzcvXmu5LiG4rx4SIKgg6q26jTYiJjnRbA4myuJZUtFWKPnutK5ipCkLO+p3/rTMb2gFu65a6otLbXwwCWY5gQvOQVFMXVbCdmfCe9eCPwgzlGWddSar2+F4C4id9iCzHMylS6SJGwU8jHKhDdqcmdcKCQ7yTdJZyMgUkDUkTm+Bqq6Nee290he7UKM0gKBEZUt6uTAOpFVZrU3OwuFCG4uIuIjGJzHaYMz/ADqr/wDBLLKSuLMLGWSh5aRK6DWKILhXt4gfabpvWgp0gBVDDQMg93WNTv1rOXEGbQnMDJHMRGuv0NTDb9VuI9msq3M95i4dVKOgBaQTIOY6aflVrAYyxaVctoWrikxcUZvCVy+MEy51Oxqc8ULEi996GbYwLik/3Zjr+EiKs4bs2Dbd7pa2mZshIjw5ScxEzuNpob9Brdq+jxaYmAHVrb6ETlB33kxB1rvFOA4w2EvBnuKwIKlmJQHQiCdVOm3QUWS7bsJltwbXdZu/I1c5lAE/GT8Kb2e7VtKWi7JatK2a8YhiSDJkfIDrVNZngvZXFu5a1bU5dCpYA/I/nRfDdlMS1w6qriQQSGyrKklRMt0250b4t2qvYppwLm3bQAF2GQOwJJO20aVmUxeIw9zOGGcEGCZBI105gan+dRdteo4LD3kwypbItXO9BIcK/gzjMALemq7HlUeM4rfOKGQf8KbZBlIY3ZPhBIzARGsRWNX2gYs693aceQnn1VtOlT4bt9i2Kr9kVgW3hgJ0nr11qscayHZ/sjdvsWbNZCnXMpzGR+EGDtz9K1F3gNi2qWEcd5cYQXly0aRK6Jvy+NFMTimYk3WyE/hQSZ9Bt08RmqXCLlq9xC2MjDuTOcNO2vjBAEAkaj41Gr5VztZx/EWb7WLVxrNkBVBC6kKokqTv00NUMRxjFd3Z+0o10faLfc6m0WaJU5gD3inmD1qPHXbq3LrGLli5dcjXvLerE7j3Gg8oNbThuLsNatE3suVZCsJysF28Wug2NaTqA1/2qqrMrYYhlJDDw6EGD9a7T7n2NiSbyEkkybEkzzJnU0qmMgXaXtML19nFrwtljOdDA39NKH4bGPNw28q5gAY2AHTnPpW3t+zzD3wSga3ryJiOWh2NV7/s8u2QWt3QwEaFY3Men0qNyzGNv3HM53Y5hsNAfWfOvRuyPG2t2sHZ7pmW4r/eD3Uys2jQI1jrWfudn8ZaVh3WYk6FVV/qfEPlVrhnbDE24t/ZnJHIKVjXciAAJqxL36a3tXcy2y3dd9AnuwJzHMIiR+orI4XtBiDi7Vp0GHturHIMpLBRIkxI6RUnHOOYi8BlYWSnvAAXWE7e7+vSgl3gTXSC+Id3IAAyiQOYylpU7neqknXbTYrtfh1JzOIbTUgRGYajcTEfGshw7tNZw9tGIuG8BdAUN4SGaQWnQmI13Ap+E7PIhk2rhM+9cOUaa7DX606yMMpZnw6vMeLM6x5AzUMkaHsDivtj3bt22AbZTIDsJzSdtW03rY8S4Zbv2zbuKCp+h6joax/ZTEi3axNzDWnzDJAZi+bfQc5EnStfwnGtdQl1ysGZY6gGAdeoozffTyvjvAbli73QU3lZjEKzEAEbgbHxfQ0c7N9nmKf8QGBnRSeUDczJ16mifazHYi0//D2RcLtEnZdNz/rQTs7xdrZxD4pyWS8FIzSFBCzlBMQCTrUb22LXEMBh7VpGvHICVhgMzExMazVzBX1yt9m+8ZEYKGn3wFIBJjSCtZfi/ai1iEs21GZkuqxXcMqqRrpzJiKo47tDfLlUK4dNsiQz8to5/KqZa2Nnj3dnEHEPGW4qgE6L92jmBz8UifMULvcYsXb1zErb7whUyEkqFYAyTy35+VAsPhM6ZXJJzSc5BIMbn9meU1eVLdrNoRIJ3kFZI0kEfKhhvEr2JuDO+IsXPCyqtq4CYJXQEAEnbQA7VSvdmL9q0br22VG1J3K67tuROuulekdj+A2u4t3ol2WcxgkTyEaAelaY2BEESDy3qJyx4zb4jYXC27awHFx85jcEeGWAkjcQagNyelantf2ACTfw2g/Hb9TqU/pWW7M8O+0YjJ4lSGLEbaT8Fo3Ms11MayNnF0qwEeI5gQPwwdxGkUaw3DXxD22FrIgYG5r4dwfATqJU7Cr2L4TgrVte+YIO8aNdWiVAn3joJ0qrxi4zC2bRVcJ3lovyzAlABrrljU1WdEMb9ltXbKNb+8drgtwPCCCNTrqdF60I4lxc2LV4XmDs+iATCo1shRHrJJqnxHtNnugWAC4W6q6Zh4yp0I2IIIoVbsCx/a5rt5trZkgcgW68/wDKp6WT6kxN5rqh7sW8OBCW1GraDRRE8hrUuA4c98BjlS0uqoZGUcmIjxGY+tXMJ2fZl77EXhbc6gZZKDoJMKT5UPOMKsws3HIbm0nQHwwJ8+dGtELfGxbTIApUCAT4ZOhklRM+XSal/wBu3Act1LTFpO+uug/0pn+1XY2rKMpB8OZkViCJB1jVoXr09aKY62i5Tbw6mAJuFTPQtpALHbyoyFLjrJt3ENtVOaPADmCnTxsOW+us61Z4HgzE2w2cZkJViVdBEMAfcG+td4I+HZriNZVQQzZC5Zm2yg5pzctOVS38eYCEwo0ygQPkN6FPdEtZjcuTAnIhB5fic6D4TUvYbuWbEX7GcOLLZrLGYzSTleJIkRqAR8qzPH8Uq28oPicgR5c/6UUwHDra8JOJAIu953ZIZhIL5SCAYOhoZ0o4Z3stAzW22YEaHyZSIPoRVRjcl2VoIcyJI0I2UdOXlNFcDxTMuW8O9QREmLi8vC/4h+62lUFtzeui3MZtJ0MR60VCEB1ka+f+Vdrj4ZpOh3rtNG57O9ora5371t5yZSCfTUrNLiXam9dJg5EBmBBJ/wCYjz5Vm8NYYafCrqYSfeJ9NpoxZBnDdt74MEqw81g6eYinYPtFluO1wZlf8APryO+5oRcXy8h/rUfcag6yPM76z6iqmQbe5grlyXRrQ/dlTPL+zP5ipbfBMNcBFnFAGT4XIPM6x4TPmdaBhDMzoOn19aRE6lJA011nzii4MjsribZ+6KMmvusQT0iRv8aHcQw14sne2MoBkyjONQR4mU7fEbVDZBVvCWQ/uuRHw2/RqLEdtcRaaLbvetj8RQFT1gxJHnOtDKuW+1YsqyrICiBlM6jSYbX4k1Lb9oKsNLhB0PiSNQdQcs6cqo3O39i6IxOGQnrEH11H86J8N43wxpyAWXOoYqCVOmqnUChk/ap2hbiN2SrYezbOoZnymNhMjwmgeI7M3RYJdlvkkklSQJjWSBmbl0rUXOyS3izpiUvkjTvDMfwGB8qocQ7MY0AeHPEe6V25xIk/Hyosv6AeH8Kuqo0yTyHgEbchmMg7mKJLxLB4UuGS3dZidhqBJEKQZGvxqljuI3LagOrWwmoVlgToDOmoPpVO/wAYU+PLaLtGoGoiZ5gkE8x/OovdHOF4ixdnPZvWlHu5TmkTsVYyp/e3NWl4dbux3d8BmaAHtsjEyNzrpqNYobb4spZVINtSQM0RB6rIiIIPXfnUrY5AQVfvHG2X7sZYjXxFmIJknfSiN1hcdbwWFsrebc92MsvLEmBtRXAcRt3gxttOUww2KmJgg6gxFZ21bw+Jw9lbpH3bKwh9nGxloLT51Yt20wtu+bbkl81zX8LZNIgajw+dVjBLjzD7O+uhA1+I19POvP7PE4hbLJatq0N4dzOywdZHPzpuG7ZubRtFGYElZ1GXSbhYnTKJ+GlAOGXFC3lzSiKzBRuYygMJgzqfLbpUa8Z12N8Zdbndq4LLbvubgHLw3GGo+FZ+9xW9i2yWF7u0rSANAAAAJ05AbUQs4l07yFym44i4dYAzXAToRBnmdZFVeLI5K2LRYlpLZRBcnXTXaDJo3DGxyo+TDjNeYwXAG50hR1miH/x2/ZVnIDvH4jrrqSCwGuh5+lGeBdh2s4ctauW/tbLoTqLYnYCDy/F+Qqtguz3ErTZMxyM0tckOInWPxchA0FE34Du2LNy2HQFAsPnAZDqZmDM766UXucLwigZrLAkTlS840PM5pIPxNGcY9xZBCsD/AGYa3y2Mz73Pf1rKXuJFnd1RVsglQSGBduZXxCFG8Dah/RYnEJhzdt2rWINtQPEHW4F08UA+7qdT+iTwmAOPtf8AC4jIwXxK6FcqzoJByjUHUbzQTGcTTP3Ny22dlGYA5gSZYAgiehifyqzYtGxbOIwyEZAQ3iIAHPMhLKddOX1qmIcTi2S6yNN66rMpKS3PaW2Gn086mwPBcTfaD4ATsnicD1jw1rexXAftCPicQPFefvIB5QAJjUbbVuMPhFQQihR5CKiXyxg8B7L7ZUi6NDuSczk9ZnQ1lO0fYPE4MN3bPcw51IU7QZGdQIMRvFe2Ba4UmmMzzr50wWMM69eWnOi3DHm8x5ECNPL0r0LtX7PLFxXvWvuriqzeH3WgE6j+lea8FvA3ZnWI+VHTZextrYnnSqYsOtdoxixb20B8zv8AKlHT4nr86qLi+ulTpd60E9rWOX658qljzP6n61UfGhRLaDTkdB8Pj50y3xANDDnB+e1UXXA/XrTL+ICgnbz8zsB18hVS/jYaNSx2Ub/5Dzq9gMFBD3DmfkPwr6efnQR4XhbXTmuDKn7HNufj/wAO3WaL/ZwF2qhxvjJsWsyqGMga8pB1+lA+B8eu3sSBcbw5XOUCBtpQy1pbmARgZQH1FDn7MWH/APxj8qJnER9f510XqGs/c7HoDKM6HyY/oVYFnG2f7LFsR0cBx/5Ami9u6D61T4txW3ZU52Ex7o1PyqG6udnuM46/dCXbdl7QP3jwVgR02Jo9i+x+FuamymbqBl67xE1Q7B4nvLLuogM4Pn7i1oTdYVWbcrHYr2WWiPBduJroJzAcugP1oNjfZpiFju7iOZO8o0Rr679a9NGJ6is/2r4qbIFzUC2M2YBTBMiB4pkzERzHwmNTzrztMG9iywJKN3i5jqDIByzyMQT8KWN4wywzHN4SM0SNdSNAImDzOhrT4pRirDOo8blSUYwxysSGSfUj0BrHY60jMwIuySSQRC7keEjofIbbijU79qnfpkIRzlKLsdUkvo+nmJA02HIUSwMJmV/FcuyAxOkK0ajkY8UmdCNKHXeIZWUJDBiBkO+UFciZtCIEayfdFS3cBedy5g3CwaBDETJG5/dMR0o0q8euMbpHeAoVHuFoPkRA1/IVoOzWMKrcvG4jjKNGyh50AkT4VzbDYjcVmMUyq2xYE6bjY/hJ10JNd+3sCFCgWQ5Itk6FtB4miTBjei2a31ri10iXtlVY5iYjMNly9dAfzqduJ3B4pI0AUKYjbWNj016nesPgONt7gYG4SwD5oB1kDX8O8da0l7GXbVjQi6WOZ7jZWC/urpExVc+PZmL7YYrvAlu6ZZhoVETtAJB011/yq3b7YpCLirK32EyUQCCTMLmIBEcxvArEYviZ7wd2ADodBoB9YFE8RxUsMiWFYk5tGLMT5EAaDXlGvOo1jQ8A49gLmJV/s7W7zSAw8agnyGsnbajnae7eBNrDWxcZhmcZdGXVcu4gjQ9d96zvY/A4YTeYqj2wSsMQZKn3xzIgkb7g71fwHtBSy75gS7vLEjTLJAA5iAV5a60Zs76aP2dWXSw6XLLWGDnwkQsGWlJ9TPwp/wDvLwQuvaZnVrbMGlDAKEhtROmlLgHbmziGyl0U5VIBMa8xruQfLnQS77MA169etYgHvS5jkC5JOomYnTSqzktutxwvjljEAmxdW5l94KZKztmG42O/SrivWK7A9kL+Cu4lrpQrdyZCrE7FyZlRHvD5Vs4ozZlV+L/2F3/+b/8Aqa+euCNDgkaGvofiKTZuD9xv/U1838PBVl5AkelG/wDn6rXd6P0BXKHi95/r50qN4JZTOsevOprNQA8t/wCVTjbkP6VETNd0gqCSIjl8etUEUAlLIE/iPJeWvU+XzpwJuaKYT9rm3/L0HnV7D2gohRHpVQ/AYIW5O7HdjuTRBbv6+VUprveRREHaNTcshEEsXWBz0GvwqnwTs9ctOLjsAddBroetExdkjyn61Fe4vbzC2GzMx5bfGjU9YIJe+X+tVcVxy0hCl5YkAKNTJI36Co71zwmOhrD4EeNDv4gfqKJI13aPiNy2Laq2XOTmI3O2k/GhOMwpdIAJLARzLHnFG+KYJb5QloC8hudjV21ct2gToOrNufjU9rOmaxd+7hltKrOjFFzBWiCDz11q5w/2k4lPeYXVnZwM3OdVqbiuH+05XRlHhMTpMnef61nUt2kdkuMCVkeHxAmetNq5L7ejcP8AaVYcDvbboecQQNPWoe0nGLV62fBLRKZYL6QQHEiInb5GvPFd7zk2lkJGugAE6b9dQKlbiZtkHN41YgjLMCTJkDQ6/l0q6nD4v4TBPcNxX0YgKuZiGS4sMSOQkEwOp5RXeI4crFqSwzAKQ29wiWYmdfXzodexl1puTopk/ssDpmBOsxAGlW27QZ3mEAmMoXxxyJ0MkcqjWK2O+6aQwkQPDpoG2J0A2+NQcR4mXL5GcWpDATsYjxRzMVNfweZmBMKOZ3DbkHKIG+52qpbv90jhMvjYoQdTl5R6666UWYr4a/rqA34ROwnnrzrVcBuIiN7qFiVe/cIIUQZKr+KTAmYHlWZw2ADMQ7hPMiRJ5dY9Jq7hbDeBFObxiA3uyCDHiAMakxpPOhYnw2DW6HKhrlu2xu3HVcr3IJChZ0RY3PmK0HZ/ss2NZ+9VrVkjwi23gA0AjNq22pI39aZZwwwSI95xnZgO7LaqJmQqHyAg+U1r+zvGcO90ReYOxyi1AUAASCQBJ8PMk+VGLWYx/smurPcXlbbRxB+YoRc7KYywSWslj+FrZkAbGAYO08ude2K4OxFPNoUxj8lfO166bZm6rowOgIKxppvyH8qrW+IsCWDGYiRoSTyPX/KvobE8IR5zKDPUVneJez/DXZmyusSV8J+lG55x41w3EEXgwCwuusiekZSCSCdK1OC7XXZ8ZkKpOYBN5gSSJ68+lGMZ7L0UzaZ7ZHow06zr9aDX+w+JtghGt3AesqdNtgR9aa1b40XwPbVyAe+a2QJYFWK8o1JeJM8uVHcH26YlRKMSCYlJEftSyZflXm54diLYIay2pGogiAfLUbmm4K+ihw8o5gANpprPva1dZvhHqXFO2uXDuzWyJVgp1gnUcwF3HI149hbD6EK0AgbaTV65lIALDKWExsB8toFXsPcFu4pQjRxAbZtjHl1osmEODYj+5ufwN/SlXrVrj6BQCRIAnXnGvKlUxjkwa8Iv6nuLsf8AI0/DrUI4Bibh8Vm4qTouUyfNv6UqVTWhAcGvf3Nz+E/0rv8Ase9/dXP4T/SlSpqOPwm//c3P4T/Sqt7DXwwUYe8dQCQjQNd5ilSppitx/guINoBLV0mdQEbaPTahHCuz2KW8pOHvefgbp6V2lTk3PTQ4rhd8oQLVyYP4G/pVXA9nbloQuHuSRq2Rp/KlSqsaix1jEqPDh7zGf7t4H/jQLE8KxjmXsXztH3TwPQZaVKs63HcfwvFlLarYvgZNQLb7zpPhqh/8fxP/ANa//wBp/wDDSpU2tLvDsBjLJJSxiFkHa228QD7vKrWH4Pf7vx4e8DJ3ts2bn7uWRqRFKlTUvrUWO4biriAHD3d9u6b1n3dhoKG3eB4sqCcNe08I+6afj4dqVKpqwrnBMXOuHvzufun/AJCuL2fxMmcPf/7T/wCGlSpqiXCPteHbMmEuFpkFsOzEf8srApvFFxuJuG42HvBtJiy4B0jbLB3NKlTlUyKTdnsSPE1m8TpoLN0nkdfDAHn5V6P7Oez12zbe5dRhceNCPEF5bCRJ5UqVWWsefpprivyD/wAJNMW9fUaK3wn8iJpUq1rlie1xi8DBts2n7JH8quW+ME+9auDzykj8qVKmpi3buBtp9CCPzFK5gFO6/SlSqoo3uCrqddfj/Kh17s0DuisPNY/lSpVDaC8Q9n9k7WCvPwyB8lig2K7AnXJniNipP8v51ylS9Nzyqzb4GwAm08wJ8L7/AMVKlSqau1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8" name="AutoShape 6" descr="data:image/jpeg;base64,/9j/4AAQSkZJRgABAQAAAQABAAD/2wCEAAkGBhQSERUUEhQWFRQWFRcYGBgYGBwWGRcYHBgYFxgaFhwYGyYeFxkjGRgYHy8gIycpLCwsGh4xNTAqNSYrLCkBCQoKDgwOFA8PGikcHBwpKSkpKSkpLCkpKSkpKSksKSksKSkpKSksKSksKSwpKSksKSkpLCkpLCkpLCksKSkpLP/AABEIALgBEgMBIgACEQEDEQH/xAAcAAABBQEBAQAAAAAAAAAAAAAFAAIDBAYBBwj/xABFEAACAQIEAwUFBQUFCAIDAAABAhEAAwQSITEFQVEGEyJhcQcygZGhFCNCsfBSYpLB0TNT0uHxFRckcoKTorIWVENEc//EABgBAQEBAQEAAAAAAAAAAAAAAAABAgME/8QAIREBAQEAAgMAAgMBAAAAAAAAAAEREiECMVETQWFxgQP/2gAMAwEAAhEDEQA/APXSaQNIVyaquzXQa4BXYoHqadlpoFdFA6uzTTSmg7NKa4TTZoHhqdNMmuE0Dy1cmmk0s1A+a5NNmuGgfNNNcpGgQFdppNKg6a7XKQWg6acDTRXQaDs12aQNI0HDTDT4rsUEZNcDU5hTQKBEU00mrkUCFSqKjFPU0DortNiu0EcU2ntTCtB1TT9qZFOoOzXRXK7QNNdmlFNNB2aVNrs0DprhpGuGgRrlImuGgdXRTaRagdSptdAoERXaRrlB00lNcpAUHSacKbSoJBXajmng0HabTqbQcIpjGnM1RmiuTXaQpTQIU9aZNOmqiSaVRzSoJCKaFrJ/71MCT7z7f3befl6fMU+17TcAQT3jCORtvJ9PDTFytTk1roWswvtLwEx3p/7bx/61KPaJgJP34/hb/DTKY0YWnRQuz2qwjRF+3rEeIc4I39RUr9ocMDBv2gemcUxF0imlaCX+3WCXNN9ZUwYBPygeL4VUb2jYKf7Rj6W2/pTFytJFcy1lj7SsJy7wjrkPlyOv+lQN7T8ODAt3T/0jad96Yca2UVwrWLb2o2uVm4dug9aqYj2rCSFsH/qb84FMONb3LSivPD7Urn9wkebHb5VXf2q3idLNsepJ5+oqLwr0wGuRXmK+1PEEf2dudeTf1pj+1DE/sWeXJ/8AFQ4V6lXa8zs+1W7llrNs+jFfoZp9n2tt+KwpGvuuR6bii8K9JmlXm7+10xpYE+byPoKZ/veY7WF5fjPx5UTh5fHpdIV53Z9rDfjsDzh/yBFFcF7T8K85g9v1Gb/1mhfGxsDSrLH2lYP9p/4D8qmT2hYIgE3o8ijyP/GriZWjroNZn/eLgc0d8fXI8flVyz2zwbaC+vxlfzFMTBsUiarWeJ2n924jejA1aFQMK1winlaUUEVLLUsUgKCOnAU17qruwHqYqJuJWgJ71MsxOYRPTeqJstKqR45hxob1rT98f1rtB4OcJHWP15Vy3ZXc/r6aVfW63eAKWmdJ1E/On2c2ZmBBMaErOvlrpWMenaF3rSzvA6jXrtpSt4QEwplY1ga7dOZotZwoL+ODGvh01P7R51JicUq5gkSOe5g9dAT8DVNAThYbKFPxEGOc8tqdawjbjbeRsfn8qPLj7UFiSHcagD4R8ta5fxCfgGYjQT5wSY2qnILtYBMmZyAZOx1FQW8P106DSr2LxLGFI59NeW1K7gJgqYjl+jRdQKk9NP6eVPVDqM3TpH50+3YhgAS2sbwDp/Su3UZNzO4gURDetQddSY9Kjub7x+vrVt7JAkzMxE+U01SAdTsfkfiKBomNCDHWm5tDKidP9N9Kc7ENrsBPUE+VU2xRkz8B8z0qCyD0gfH/ADpLmP4Qf1vvUKYkAE5ddNP5j5ipLN1QRqOpMbfCKKkv24jTXpypptCdQB5elKxjVkSJExJ2+NW8Z3eadNOYMjzkHnzmiBy6mAJn6VYSxvAiI89dqmGQjfLl2jY+Z86q4lgOcyJHLz+dBLcIGjGD+t66bexjQ/XzE6xVUtAkxJB9fLlU/F11Qg6eFQJ1jKDPxmgeig6aifOohlPzjcg9KpG7PTpP6FSriJOka9TRcS98oOsiPjHKrCX1HWP86puYcqYMHfrBPl5Umua6+dBaxOIXzHMVPheN31/s79xf+po+pihZvAxPxrqXFAJPoB+hTUxoH7X40afaX+k/lUd3tXjQROJuAjzHrrprQKxigzgnb689alfC3iTFu4c3PI0a/CrpxnwTtdsMbt9puak79TvGlSHj+Lb/APYu/wAZH5ev5UKbhl5W8Vt9OgkfMCKucP4Vea4FFt8xggZdI6nTkKmmR29hLt0lrjMxO5JJPpr6VTfhoG59flRrE4UiYYZgYI93X40PbfxcwdP9BV1FP7MPOu12T0P6+FKmhEjeT+vhUtq2CCZ+v5CKp3bwjw1bsgizJ0IPIjXaZ84qNUy5ifwidfPc+elTqET3xJIGskj02qo9kmCOYkHnAqO82vTby5f1qpFzvAGygDXkRsdtdOlSnkqZQ2m4mPSB61Fws+LMRMGJ8/X1qHENlbXrPLrPwoi81uWKlvEN2OsdI6U77KygwSw/e03Oy9aiwnFOcamfp16g1Wv41mYtIE77AUVJdsXFBJWANiu2vmKgljJH4Y/OOlPt4sgRm0O4/RongODFwcuZhkzNlAiJmN+mtAOe9mJJPw+mlLC2g7qp0kxyo6vZO4iNca0zQBAJB01kwp1iKr8IwJxLgJaGVNWIBH15z0qJsQcYxyuIWIgD022HL1oLc8/hWwXs67ks14GWjKpE7j9rQDeq9m7h1vupzObSEqzGMzAQ3hIAGmwNCUN4d2ZvXw3dlQFEmSBr03+tUMbYIvBACPdB06mJrW9jOKoj3i8rbZdwGjN66wSDyNVPtZvsUW0Fd3EkAgqAT7uvMa/OhrO2uEXSjMBKq2U6iSYnQTrprpVl+A3+6W4ttipEHSJ+B1/0otxvh1zDKVT3gcxgEMZjxbmYjr+VWeEcUvvasobiKbjsLeYBp8JAzTtmYxQ5MpctXLZh1KyNj6+tG+G9j714rmZUDCdTmbLpsAfPnFa/hPZqzcHfgTcMgg6qHEgjLto3lVjtHxD7NYeADcKvB0Gw3gbxpTE5fDcJ2JsqgBto8CMziSdfSKixHYe05lgo1B0O2gEDTQabUA7N8Vt3LaK91xduQNWfLmVjosuFBK9Bv1rQYDhYdA2ecj5XJzaFS2bd4O8c9vhVZ7itf4HgkZU+yl5OUEMsmNCYzA+pjSrp7O4MAn7Na06x/Nt6rWuGXUebdxGQ3GIJ1FtOamRJzdBG01FxPg2HsWu+0kaq4WQXIaABJgbGfKpkNqaz2HwpZi1okk6A3Z3kkKBEb8+tDsXwfDB8ow6rkIzZg0neRuQRtqKpcH7Tg3rmKulXXLCLoCGWNBIMb71U7Q8Yu3Vt4i2rJaKZcoEQ4nWQIIM6ehpkXv0N3cFh0tlzg7OUfus2sxqJmiOGwODi2jW8Otx1zKvdzI11GvRSayRsXmuOz2g950VmC+HwFQZAEeMGA3wHOgT3w9wNdLFZEzKmI2GnhHLanS5frbcd4ZZPht2sqhfetoFzGQI6iCQJnntVw8WhQpR0KpBJkki2ArNoYJGxiPjFVmxmDUW7RDZhbYNFxwobJmAJK7zsdNdY5UI41jRkY2cO5U4dbjHMzFBdjfQQVifiaqTsewWHuPcsXbN4XLLA5lLHXwkiJ9DQW52jcY3ILhtIM6nKRA001O4kD61meH8RfDG26+EgyoYEj9nUbbzrTr1hmfvHMh2JkczzB103HrUaniNXwzsHttmm4VDAxLDQ6HefrNGcFiLKWbgNvPeuFszEaKVJgLz3FBOF3mslWZWVAxYAAjxAQBpqJmCTTWvvbOa7ZY2rmYhgWXnJgjSRPOqmOm+3QfL/ADpVEeN4X/67/wDeb/DXKYY4OyOLWGFksPIhh1nRjVQ8LulvGrjSBoRrGm8DcVOuLysAGdT+7OnwGm1W8Jx26Jy3rkAwQWjX5nT4VF7U7HDrmgldBGhnz60y/wAKdiM0yfL66Gj47QXdyVPmwDc+uWnt2kGZVezbJbTW1GnLYAmTQ2gNjBFARJknTwsPzFD8dbysVM+u2sDlNbN+LWlfxYZc67xnQqehk+VOsWxiboN4e9lCgMqZTPQzO8bchVTWIDieegH8vOmPcA59f1vXoeI4fZz/AHw+78URl1KhvCWQZidQseVBbmEsspKWkUsY0l4E6wWnXltzNF5QBweGDQScqjUkjp0rc8GuHuC3eHdlJAULoIyjMIgSNt9aDYnDYNlRcr2ydzmPdyDpmGsA8zyrmOV8Rd7ru9ELZEXRV28gDsCN96M3tpeLcWNoBGY2ypWDCtpB1gkBQTFUR2ss4W0Si5nuXc0CUHLfKCBqNudCuKJexGWy4BKqXJlZRQRqxGwXTQjrQrFcJurby97ZuENIAeY01I8MBjHI0JEnZe339y9duOFClnJaYJIOg5zJP9DWcDkvI1MGeemuu221aHhvZF8q95fHdOFe5btklkGsMVGjERvGlR4PgigOO9Pi0PhAMepqNzIIcM4jbbACyCpclp1IIEgidIn8+tc4H2nFi4pgMxYhjECSCB8J6VT4zwkMYw5IUKCU3OgAzCNefP50CdbqH3HEdAR/KhJK3HHsa+IuqzIwKjKHRW1zAltSIIzCAfPlVjA9nLdqzN3vWMv3ZtIxCiYzRuGJ/rWYwOMZ1KXAQsicsgld9ddNRyr0XB4i0uHCF71spaVj4mJVdhvzoxehTDcFCIqJcuhQOo3Jkk+Hes9xUWLxe3cN+FDszOrAEIDKq2WBJYHzipW4lZKgfab6wCS5I1267nWdqH9q+Mqtle4uu5Ztcx0K6yRm31EVWZrz/iGHNsgJmLITETuW0M8uVavg3ai4ES1ntIpLBg9suS0kyYJkmRuKztzG3GVmXUkyds0LGreWgpYbFDvEzrK8tQskjeefyqOtmxtsbjQgQ4NUZMji+zW2IkNmErEGCWO2m2lDu0N6/csW1LWLlsibfdDIoKlV5mI1IgedBbXEns2mQOTJMg7iZkjXQHShAxz3VCZmgSAByBMmKak8UWExYDOGIUltAoIXYjaIAmK2/BuCXL3dW3vIURc6W2XLCk6u3IsOh19KF9l+ABlFxbYLd6LcuYKyJVgIIA5daI8d4bdsyLoEBM5ZXOgJyGDl89fKha3LcKQoqKctweNTmUtbaOg1YMJny+FeQ424r3GbLswYqNNNzl+M6Ua7P9sDbZ2JDO4AByg6hcgzGRAAArPYnC3NTmMHcbax66b1TxnbVh2xLJbtm394SFbU5CAGObQR4Y+NbLg3DbFgC3b+8IhLkOpDZhq9xQdQIA11E15tgeytw4cX0BYMwtEAFjOcDYTABiT0mr9jsli7V/Ioi4EzypIGWY96IJn8JqdJZ/KD2g4NbWKW0sm2oDAfshztPMDLpOwppxFtbKomhUbxmDFthM6RG/5VRxPHQ4bvgl68SqjRhAXNPukCZP0qhjb5LGVygzAEkeQHlRqTp6Fwbhz4oHF4gxYQE5AYzZQDsTHLc0fxmJw2KVsKwYqV0fTIjRoFYaBtdPjWd7BcCuXcP77ojNDgmJjkg5SpAJrXYPsqLTGLzG0WnuTBTKVK5PMTr1mjnXimN4RkuOmecrsswdYJFdr1q/7MMIzMxa6CxJP3h5metKi/kn158Fw/dscrrdkZTLMI1zTAEadahHC0KmDA8ufxrS9puF20xl0jKiyCZ92WC6jURrOnnXOFDDO5VEUwJML4dT1JMnl8KLoPgctpgf2SDlMQY5bVa/2st52zqqkMWtuozBCSSEcgbEzBOx+IovicQlq1cdVEoWMbfiPOiPZPsnZvWO/uWx98shBsoJOvm8kmeU+sk1krFi7ed3zK2he4zMJUEgSYHXlU9q3bBOa8P+lCx/kKfxzs7ewbOqlu5cABl0kM0BW85gVT4Lwq7ebICslQwLaSCCRIEzt+VVU+DxiJmQl8jwI0jycT7rAztVq6Lam4uGKXSp8QZQzMAslrZG5HMb8xVqz2BbMQ10ACPdUnfzJpmB7GkXSzBlCGVcMqnSP2dZ3+lE6AOMcV7y8WRe7XTIABAAA6DeROtWsJjcWWUp3zFSCBDZdOoAgii/FuKYTD3GgNcu5gGVQBBYaycusz51b4t2sezBOHZc9vwlyFHPyPXbQ0P8BcDavYnOrqQ+UxcBytBJGS4CfEpOgMyPSr/DOwzEN3jlCNlABMcjuSPlTL/a1oS3bNtS1tSSFynPrmyyY3150P+1XVZm7x5cAM2bU5dv8ASh2N3Oy6Wr2YXiBbAJ0OYaftKBodNKfhcVhrIa6iMc5dJbeQQ3hB2XxeVAv9qXFUBW1D55aTJy5SC07RyINduFLtvPlKupEopMakDNbK+uq+fwqHf7GU7Q/eO4sW9Rox3jQeKNDsdBHKpn4yLl4i3APiyoQFDysSpiSRO3lVThvZ53QszZddBlMkToeX5VZudmk7whrqwIITNDcuQjWZogGgLvlIzOOXvnTT1A9YqzcvXmu5LiG4rx4SIKgg6q26jTYiJjnRbA4myuJZUtFWKPnutK5ipCkLO+p3/rTMb2gFu65a6otLbXwwCWY5gQvOQVFMXVbCdmfCe9eCPwgzlGWddSar2+F4C4id9iCzHMylS6SJGwU8jHKhDdqcmdcKCQ7yTdJZyMgUkDUkTm+Bqq6Nee290he7UKM0gKBEZUt6uTAOpFVZrU3OwuFCG4uIuIjGJzHaYMz/ADqr/wDBLLKSuLMLGWSh5aRK6DWKILhXt4gfabpvWgp0gBVDDQMg93WNTv1rOXEGbQnMDJHMRGuv0NTDb9VuI9msq3M95i4dVKOgBaQTIOY6aflVrAYyxaVctoWrikxcUZvCVy+MEy51Oxqc8ULEi996GbYwLik/3Zjr+EiKs4bs2Dbd7pa2mZshIjw5ScxEzuNpob9Brdq+jxaYmAHVrb6ETlB33kxB1rvFOA4w2EvBnuKwIKlmJQHQiCdVOm3QUWS7bsJltwbXdZu/I1c5lAE/GT8Kb2e7VtKWi7JatK2a8YhiSDJkfIDrVNZngvZXFu5a1bU5dCpYA/I/nRfDdlMS1w6qriQQSGyrKklRMt0250b4t2qvYppwLm3bQAF2GQOwJJO20aVmUxeIw9zOGGcEGCZBI105gan+dRdteo4LD3kwypbItXO9BIcK/gzjMALemq7HlUeM4rfOKGQf8KbZBlIY3ZPhBIzARGsRWNX2gYs693aceQnn1VtOlT4bt9i2Kr9kVgW3hgJ0nr11qscayHZ/sjdvsWbNZCnXMpzGR+EGDtz9K1F3gNi2qWEcd5cYQXly0aRK6Jvy+NFMTimYk3WyE/hQSZ9Bt08RmqXCLlq9xC2MjDuTOcNO2vjBAEAkaj41Gr5VztZx/EWb7WLVxrNkBVBC6kKokqTv00NUMRxjFd3Z+0o10faLfc6m0WaJU5gD3inmD1qPHXbq3LrGLli5dcjXvLerE7j3Gg8oNbThuLsNatE3suVZCsJysF28Wug2NaTqA1/2qqrMrYYhlJDDw6EGD9a7T7n2NiSbyEkkybEkzzJnU0qmMgXaXtML19nFrwtljOdDA39NKH4bGPNw28q5gAY2AHTnPpW3t+zzD3wSga3ryJiOWh2NV7/s8u2QWt3QwEaFY3Men0qNyzGNv3HM53Y5hsNAfWfOvRuyPG2t2sHZ7pmW4r/eD3Uys2jQI1jrWfudn8ZaVh3WYk6FVV/qfEPlVrhnbDE24t/ZnJHIKVjXciAAJqxL36a3tXcy2y3dd9AnuwJzHMIiR+orI4XtBiDi7Vp0GHturHIMpLBRIkxI6RUnHOOYi8BlYWSnvAAXWE7e7+vSgl3gTXSC+Id3IAAyiQOYylpU7neqknXbTYrtfh1JzOIbTUgRGYajcTEfGshw7tNZw9tGIuG8BdAUN4SGaQWnQmI13Ap+E7PIhk2rhM+9cOUaa7DX606yMMpZnw6vMeLM6x5AzUMkaHsDivtj3bt22AbZTIDsJzSdtW03rY8S4Zbv2zbuKCp+h6joax/ZTEi3axNzDWnzDJAZi+bfQc5EnStfwnGtdQl1ysGZY6gGAdeoozffTyvjvAbli73QU3lZjEKzEAEbgbHxfQ0c7N9nmKf8QGBnRSeUDczJ16mifazHYi0//D2RcLtEnZdNz/rQTs7xdrZxD4pyWS8FIzSFBCzlBMQCTrUb22LXEMBh7VpGvHICVhgMzExMazVzBX1yt9m+8ZEYKGn3wFIBJjSCtZfi/ai1iEs21GZkuqxXcMqqRrpzJiKo47tDfLlUK4dNsiQz8to5/KqZa2Nnj3dnEHEPGW4qgE6L92jmBz8UifMULvcYsXb1zErb7whUyEkqFYAyTy35+VAsPhM6ZXJJzSc5BIMbn9meU1eVLdrNoRIJ3kFZI0kEfKhhvEr2JuDO+IsXPCyqtq4CYJXQEAEnbQA7VSvdmL9q0br22VG1J3K67tuROuulekdj+A2u4t3ol2WcxgkTyEaAelaY2BEESDy3qJyx4zb4jYXC27awHFx85jcEeGWAkjcQagNyelantf2ACTfw2g/Hb9TqU/pWW7M8O+0YjJ4lSGLEbaT8Fo3Ms11MayNnF0qwEeI5gQPwwdxGkUaw3DXxD22FrIgYG5r4dwfATqJU7Cr2L4TgrVte+YIO8aNdWiVAn3joJ0qrxi4zC2bRVcJ3lovyzAlABrrljU1WdEMb9ltXbKNb+8drgtwPCCCNTrqdF60I4lxc2LV4XmDs+iATCo1shRHrJJqnxHtNnugWAC4W6q6Zh4yp0I2IIIoVbsCx/a5rt5trZkgcgW68/wDKp6WT6kxN5rqh7sW8OBCW1GraDRRE8hrUuA4c98BjlS0uqoZGUcmIjxGY+tXMJ2fZl77EXhbc6gZZKDoJMKT5UPOMKsws3HIbm0nQHwwJ8+dGtELfGxbTIApUCAT4ZOhklRM+XSal/wBu3Act1LTFpO+uug/0pn+1XY2rKMpB8OZkViCJB1jVoXr09aKY62i5Tbw6mAJuFTPQtpALHbyoyFLjrJt3ENtVOaPADmCnTxsOW+us61Z4HgzE2w2cZkJViVdBEMAfcG+td4I+HZriNZVQQzZC5Zm2yg5pzctOVS38eYCEwo0ygQPkN6FPdEtZjcuTAnIhB5fic6D4TUvYbuWbEX7GcOLLZrLGYzSTleJIkRqAR8qzPH8Uq28oPicgR5c/6UUwHDra8JOJAIu953ZIZhIL5SCAYOhoZ0o4Z3stAzW22YEaHyZSIPoRVRjcl2VoIcyJI0I2UdOXlNFcDxTMuW8O9QREmLi8vC/4h+62lUFtzeui3MZtJ0MR60VCEB1ka+f+Vdrj4ZpOh3rtNG57O9ora5371t5yZSCfTUrNLiXam9dJg5EBmBBJ/wCYjz5Vm8NYYafCrqYSfeJ9NpoxZBnDdt74MEqw81g6eYinYPtFluO1wZlf8APryO+5oRcXy8h/rUfcag6yPM76z6iqmQbe5grlyXRrQ/dlTPL+zP5ipbfBMNcBFnFAGT4XIPM6x4TPmdaBhDMzoOn19aRE6lJA011nzii4MjsribZ+6KMmvusQT0iRv8aHcQw14sne2MoBkyjONQR4mU7fEbVDZBVvCWQ/uuRHw2/RqLEdtcRaaLbvetj8RQFT1gxJHnOtDKuW+1YsqyrICiBlM6jSYbX4k1Lb9oKsNLhB0PiSNQdQcs6cqo3O39i6IxOGQnrEH11H86J8N43wxpyAWXOoYqCVOmqnUChk/ap2hbiN2SrYezbOoZnymNhMjwmgeI7M3RYJdlvkkklSQJjWSBmbl0rUXOyS3izpiUvkjTvDMfwGB8qocQ7MY0AeHPEe6V25xIk/Hyosv6AeH8Kuqo0yTyHgEbchmMg7mKJLxLB4UuGS3dZidhqBJEKQZGvxqljuI3LagOrWwmoVlgToDOmoPpVO/wAYU+PLaLtGoGoiZ5gkE8x/OovdHOF4ixdnPZvWlHu5TmkTsVYyp/e3NWl4dbux3d8BmaAHtsjEyNzrpqNYobb4spZVINtSQM0RB6rIiIIPXfnUrY5AQVfvHG2X7sZYjXxFmIJknfSiN1hcdbwWFsrebc92MsvLEmBtRXAcRt3gxttOUww2KmJgg6gxFZ21bw+Jw9lbpH3bKwh9nGxloLT51Yt20wtu+bbkl81zX8LZNIgajw+dVjBLjzD7O+uhA1+I19POvP7PE4hbLJatq0N4dzOywdZHPzpuG7ZubRtFGYElZ1GXSbhYnTKJ+GlAOGXFC3lzSiKzBRuYygMJgzqfLbpUa8Z12N8Zdbndq4LLbvubgHLw3GGo+FZ+9xW9i2yWF7u0rSANAAAAJ05AbUQs4l07yFym44i4dYAzXAToRBnmdZFVeLI5K2LRYlpLZRBcnXTXaDJo3DGxyo+TDjNeYwXAG50hR1miH/x2/ZVnIDvH4jrrqSCwGuh5+lGeBdh2s4ctauW/tbLoTqLYnYCDy/F+Qqtguz3ErTZMxyM0tckOInWPxchA0FE34Du2LNy2HQFAsPnAZDqZmDM766UXucLwigZrLAkTlS840PM5pIPxNGcY9xZBCsD/AGYa3y2Mz73Pf1rKXuJFnd1RVsglQSGBduZXxCFG8Dah/RYnEJhzdt2rWINtQPEHW4F08UA+7qdT+iTwmAOPtf8AC4jIwXxK6FcqzoJByjUHUbzQTGcTTP3Ny22dlGYA5gSZYAgiehifyqzYtGxbOIwyEZAQ3iIAHPMhLKddOX1qmIcTi2S6yNN66rMpKS3PaW2Gn086mwPBcTfaD4ATsnicD1jw1rexXAftCPicQPFefvIB5QAJjUbbVuMPhFQQihR5CKiXyxg8B7L7ZUi6NDuSczk9ZnQ1lO0fYPE4MN3bPcw51IU7QZGdQIMRvFe2Ba4UmmMzzr50wWMM69eWnOi3DHm8x5ECNPL0r0LtX7PLFxXvWvuriqzeH3WgE6j+lea8FvA3ZnWI+VHTZextrYnnSqYsOtdoxixb20B8zv8AKlHT4nr86qLi+ulTpd60E9rWOX658qljzP6n61UfGhRLaDTkdB8Pj50y3xANDDnB+e1UXXA/XrTL+ICgnbz8zsB18hVS/jYaNSx2Ub/5Dzq9gMFBD3DmfkPwr6efnQR4XhbXTmuDKn7HNufj/wAO3WaL/ZwF2qhxvjJsWsyqGMga8pB1+lA+B8eu3sSBcbw5XOUCBtpQy1pbmARgZQH1FDn7MWH/APxj8qJnER9f510XqGs/c7HoDKM6HyY/oVYFnG2f7LFsR0cBx/5Ami9u6D61T4txW3ZU52Ex7o1PyqG6udnuM46/dCXbdl7QP3jwVgR02Jo9i+x+FuamymbqBl67xE1Q7B4nvLLuogM4Pn7i1oTdYVWbcrHYr2WWiPBduJroJzAcugP1oNjfZpiFju7iOZO8o0Rr679a9NGJ6is/2r4qbIFzUC2M2YBTBMiB4pkzERzHwmNTzrztMG9iywJKN3i5jqDIByzyMQT8KWN4wywzHN4SM0SNdSNAImDzOhrT4pRirDOo8blSUYwxysSGSfUj0BrHY60jMwIuySSQRC7keEjofIbbijU79qnfpkIRzlKLsdUkvo+nmJA02HIUSwMJmV/FcuyAxOkK0ajkY8UmdCNKHXeIZWUJDBiBkO+UFciZtCIEayfdFS3cBedy5g3CwaBDETJG5/dMR0o0q8euMbpHeAoVHuFoPkRA1/IVoOzWMKrcvG4jjKNGyh50AkT4VzbDYjcVmMUyq2xYE6bjY/hJ10JNd+3sCFCgWQ5Itk6FtB4miTBjei2a31ri10iXtlVY5iYjMNly9dAfzqduJ3B4pI0AUKYjbWNj016nesPgONt7gYG4SwD5oB1kDX8O8da0l7GXbVjQi6WOZ7jZWC/urpExVc+PZmL7YYrvAlu6ZZhoVETtAJB011/yq3b7YpCLirK32EyUQCCTMLmIBEcxvArEYviZ7wd2ADodBoB9YFE8RxUsMiWFYk5tGLMT5EAaDXlGvOo1jQ8A49gLmJV/s7W7zSAw8agnyGsnbajnae7eBNrDWxcZhmcZdGXVcu4gjQ9d96zvY/A4YTeYqj2wSsMQZKn3xzIgkb7g71fwHtBSy75gS7vLEjTLJAA5iAV5a60Zs76aP2dWXSw6XLLWGDnwkQsGWlJ9TPwp/wDvLwQuvaZnVrbMGlDAKEhtROmlLgHbmziGyl0U5VIBMa8xruQfLnQS77MA169etYgHvS5jkC5JOomYnTSqzktutxwvjljEAmxdW5l94KZKztmG42O/SrivWK7A9kL+Cu4lrpQrdyZCrE7FyZlRHvD5Vs4ozZlV+L/2F3/+b/8Aqa+euCNDgkaGvofiKTZuD9xv/U1838PBVl5AkelG/wDn6rXd6P0BXKHi95/r50qN4JZTOsevOprNQA8t/wCVTjbkP6VETNd0gqCSIjl8etUEUAlLIE/iPJeWvU+XzpwJuaKYT9rm3/L0HnV7D2gohRHpVQ/AYIW5O7HdjuTRBbv6+VUprveRREHaNTcshEEsXWBz0GvwqnwTs9ctOLjsAddBroetExdkjyn61Fe4vbzC2GzMx5bfGjU9YIJe+X+tVcVxy0hCl5YkAKNTJI36Co71zwmOhrD4EeNDv4gfqKJI13aPiNy2Laq2XOTmI3O2k/GhOMwpdIAJLARzLHnFG+KYJb5QloC8hudjV21ct2gToOrNufjU9rOmaxd+7hltKrOjFFzBWiCDz11q5w/2k4lPeYXVnZwM3OdVqbiuH+05XRlHhMTpMnef61nUt2kdkuMCVkeHxAmetNq5L7ejcP8AaVYcDvbboecQQNPWoe0nGLV62fBLRKZYL6QQHEiInb5GvPFd7zk2lkJGugAE6b9dQKlbiZtkHN41YgjLMCTJkDQ6/l0q6nD4v4TBPcNxX0YgKuZiGS4sMSOQkEwOp5RXeI4crFqSwzAKQ29wiWYmdfXzodexl1puTopk/ssDpmBOsxAGlW27QZ3mEAmMoXxxyJ0MkcqjWK2O+6aQwkQPDpoG2J0A2+NQcR4mXL5GcWpDATsYjxRzMVNfweZmBMKOZ3DbkHKIG+52qpbv90jhMvjYoQdTl5R6666UWYr4a/rqA34ROwnnrzrVcBuIiN7qFiVe/cIIUQZKr+KTAmYHlWZw2ADMQ7hPMiRJ5dY9Jq7hbDeBFObxiA3uyCDHiAMakxpPOhYnw2DW6HKhrlu2xu3HVcr3IJChZ0RY3PmK0HZ/ss2NZ+9VrVkjwi23gA0AjNq22pI39aZZwwwSI95xnZgO7LaqJmQqHyAg+U1r+zvGcO90ReYOxyi1AUAASCQBJ8PMk+VGLWYx/smurPcXlbbRxB+YoRc7KYywSWslj+FrZkAbGAYO08ude2K4OxFPNoUxj8lfO166bZm6rowOgIKxppvyH8qrW+IsCWDGYiRoSTyPX/KvobE8IR5zKDPUVneJez/DXZmyusSV8J+lG55x41w3EEXgwCwuusiekZSCSCdK1OC7XXZ8ZkKpOYBN5gSSJ68+lGMZ7L0UzaZ7ZHow06zr9aDX+w+JtghGt3AesqdNtgR9aa1b40XwPbVyAe+a2QJYFWK8o1JeJM8uVHcH26YlRKMSCYlJEftSyZflXm54diLYIay2pGogiAfLUbmm4K+ihw8o5gANpprPva1dZvhHqXFO2uXDuzWyJVgp1gnUcwF3HI149hbD6EK0AgbaTV65lIALDKWExsB8toFXsPcFu4pQjRxAbZtjHl1osmEODYj+5ufwN/SlXrVrj6BQCRIAnXnGvKlUxjkwa8Iv6nuLsf8AI0/DrUI4Bibh8Vm4qTouUyfNv6UqVTWhAcGvf3Nz+E/0rv8Ase9/dXP4T/SlSpqOPwm//c3P4T/Sqt7DXwwUYe8dQCQjQNd5ilSppitx/guINoBLV0mdQEbaPTahHCuz2KW8pOHvefgbp6V2lTk3PTQ4rhd8oQLVyYP4G/pVXA9nbloQuHuSRq2Rp/KlSqsaix1jEqPDh7zGf7t4H/jQLE8KxjmXsXztH3TwPQZaVKs63HcfwvFlLarYvgZNQLb7zpPhqh/8fxP/ANa//wBp/wDDSpU2tLvDsBjLJJSxiFkHa228QD7vKrWH4Pf7vx4e8DJ3ts2bn7uWRqRFKlTUvrUWO4biriAHD3d9u6b1n3dhoKG3eB4sqCcNe08I+6afj4dqVKpqwrnBMXOuHvzufun/AJCuL2fxMmcPf/7T/wCGlSpqiXCPteHbMmEuFpkFsOzEf8srApvFFxuJuG42HvBtJiy4B0jbLB3NKlTlUyKTdnsSPE1m8TpoLN0nkdfDAHn5V6P7Oez12zbe5dRhceNCPEF5bCRJ5UqVWWsefpprivyD/wAJNMW9fUaK3wn8iJpUq1rlie1xi8DBts2n7JH8quW+ME+9auDzykj8qVKmpi3buBtp9CCPzFK5gFO6/SlSqoo3uCrqddfj/Kh17s0DuisPNY/lSpVDaC8Q9n9k7WCvPwyB8lig2K7AnXJniNipP8v51ylS9Nzyqzb4GwAm08wJ8L7/AMVKlSqau1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653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/>
          <p:nvPr/>
        </p:nvPicPr>
        <p:blipFill>
          <a:blip r:embed="rId3" cstate="print"/>
          <a:srcRect l="7872" r="7933"/>
          <a:stretch>
            <a:fillRect/>
          </a:stretch>
        </p:blipFill>
        <p:spPr bwMode="auto">
          <a:xfrm>
            <a:off x="3851232" y="0"/>
            <a:ext cx="5292768" cy="389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8561" y="1149323"/>
            <a:ext cx="85559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0"/>
            <a:r>
              <a:rPr lang="de-CH" sz="4000" b="1" dirty="0" smtClean="0">
                <a:latin typeface="+mj-lt"/>
                <a:ea typeface="+mj-ea"/>
                <a:cs typeface="+mj-cs"/>
                <a:sym typeface="Wingdings" pitchFamily="2" charset="2"/>
              </a:rPr>
              <a:t>Was tun?</a:t>
            </a:r>
            <a:endParaRPr lang="de-CH" sz="1600" dirty="0">
              <a:solidFill>
                <a:srgbClr val="C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56492" y="2672862"/>
            <a:ext cx="330231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CH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Sich Erinnern</a:t>
            </a:r>
          </a:p>
          <a:p>
            <a:pPr marL="342900" indent="-342900">
              <a:buAutoNum type="arabicPeriod"/>
            </a:pPr>
            <a:endParaRPr lang="de-CH" sz="2800" b="1" dirty="0" smtClean="0"/>
          </a:p>
          <a:p>
            <a:pPr marL="342900" indent="-342900">
              <a:buAutoNum type="arabicPeriod"/>
            </a:pPr>
            <a:endParaRPr lang="de-CH" sz="2800" b="1" dirty="0"/>
          </a:p>
          <a:p>
            <a:pPr marL="342900" indent="-342900">
              <a:buAutoNum type="arabicPeriod"/>
            </a:pPr>
            <a:r>
              <a:rPr lang="de-CH" sz="2800" b="1" dirty="0" smtClean="0">
                <a:solidFill>
                  <a:srgbClr val="007A97"/>
                </a:solidFill>
              </a:rPr>
              <a:t>Chancen erkennen</a:t>
            </a:r>
          </a:p>
        </p:txBody>
      </p:sp>
    </p:spTree>
    <p:extLst>
      <p:ext uri="{BB962C8B-B14F-4D97-AF65-F5344CB8AC3E}">
        <p14:creationId xmlns:p14="http://schemas.microsoft.com/office/powerpoint/2010/main" val="48434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3.restena.lu/primaire/frisange/Reding/1998-2000/Images/images-histoire/3-felder-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893" y="0"/>
            <a:ext cx="5386824" cy="383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08561" y="1149323"/>
            <a:ext cx="855592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lvl="0"/>
            <a:r>
              <a:rPr lang="de-CH" sz="4000" b="1" dirty="0" smtClean="0">
                <a:latin typeface="+mj-lt"/>
                <a:ea typeface="+mj-ea"/>
                <a:cs typeface="+mj-cs"/>
                <a:sym typeface="Wingdings" pitchFamily="2" charset="2"/>
              </a:rPr>
              <a:t>Was tun?</a:t>
            </a:r>
            <a:endParaRPr lang="de-CH" sz="1600" dirty="0">
              <a:solidFill>
                <a:srgbClr val="C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56492" y="2672862"/>
            <a:ext cx="488928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CH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Sich erinnern</a:t>
            </a:r>
          </a:p>
          <a:p>
            <a:pPr marL="342900" indent="-342900">
              <a:buAutoNum type="arabicPeriod"/>
            </a:pPr>
            <a:endParaRPr lang="de-CH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de-CH" sz="28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de-CH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Chancen erkennen</a:t>
            </a:r>
          </a:p>
          <a:p>
            <a:pPr marL="342900" indent="-342900">
              <a:buAutoNum type="arabicPeriod"/>
            </a:pPr>
            <a:endParaRPr lang="de-CH" sz="28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de-CH" sz="2800" b="1" dirty="0" smtClean="0"/>
          </a:p>
          <a:p>
            <a:pPr marL="342900" indent="-342900">
              <a:buAutoNum type="arabicPeriod"/>
            </a:pPr>
            <a:r>
              <a:rPr lang="de-CH" sz="2800" b="1" dirty="0" smtClean="0">
                <a:solidFill>
                  <a:srgbClr val="007A97"/>
                </a:solidFill>
              </a:rPr>
              <a:t>Handeln nach alter Tradition!</a:t>
            </a:r>
          </a:p>
          <a:p>
            <a:pPr marL="342900" indent="-342900">
              <a:buAutoNum type="arabicPeriod"/>
            </a:pPr>
            <a:endParaRPr lang="de-CH" sz="2800" b="1" dirty="0"/>
          </a:p>
          <a:p>
            <a:pPr marL="342900" indent="-342900">
              <a:buAutoNum type="arabicPeriod"/>
            </a:pPr>
            <a:endParaRPr lang="de-CH" sz="2800" b="1" dirty="0"/>
          </a:p>
        </p:txBody>
      </p:sp>
    </p:spTree>
    <p:extLst>
      <p:ext uri="{BB962C8B-B14F-4D97-AF65-F5344CB8AC3E}">
        <p14:creationId xmlns:p14="http://schemas.microsoft.com/office/powerpoint/2010/main" val="344665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wbg-beso.ch/foerderstelle/data/_thumbs2/Lutertal_6615.jpg"/>
          <p:cNvPicPr>
            <a:picLocks noChangeAspect="1" noChangeArrowheads="1"/>
          </p:cNvPicPr>
          <p:nvPr/>
        </p:nvPicPr>
        <p:blipFill>
          <a:blip r:embed="rId3"/>
          <a:srcRect l="6295" t="7463" r="7405"/>
          <a:stretch>
            <a:fillRect/>
          </a:stretch>
        </p:blipFill>
        <p:spPr bwMode="auto">
          <a:xfrm>
            <a:off x="5700655" y="-1"/>
            <a:ext cx="3443345" cy="3431432"/>
          </a:xfrm>
          <a:prstGeom prst="rect">
            <a:avLst/>
          </a:prstGeom>
          <a:noFill/>
        </p:spPr>
      </p:pic>
      <p:pic>
        <p:nvPicPr>
          <p:cNvPr id="10" name="Picture 6" descr="http://www.wbg-beso.ch/foerderstelle/data/_thumbs2/wohlen_be_9902.jpg"/>
          <p:cNvPicPr>
            <a:picLocks noChangeAspect="1" noChangeArrowheads="1"/>
          </p:cNvPicPr>
          <p:nvPr/>
        </p:nvPicPr>
        <p:blipFill>
          <a:blip r:embed="rId4"/>
          <a:srcRect l="78258" t="78761" r="6019"/>
          <a:stretch>
            <a:fillRect/>
          </a:stretch>
        </p:blipFill>
        <p:spPr bwMode="auto">
          <a:xfrm>
            <a:off x="3194602" y="3431432"/>
            <a:ext cx="2768976" cy="3426568"/>
          </a:xfrm>
          <a:prstGeom prst="rect">
            <a:avLst/>
          </a:prstGeom>
          <a:noFill/>
        </p:spPr>
      </p:pic>
      <p:pic>
        <p:nvPicPr>
          <p:cNvPr id="5122" name="Picture 2" descr="http://www.wbg-beso.ch/foerderstelle/data/_thumbs2/Lanzgut_7926.png"/>
          <p:cNvPicPr>
            <a:picLocks noChangeAspect="1" noChangeArrowheads="1"/>
          </p:cNvPicPr>
          <p:nvPr/>
        </p:nvPicPr>
        <p:blipFill>
          <a:blip r:embed="rId5"/>
          <a:srcRect r="3356"/>
          <a:stretch>
            <a:fillRect/>
          </a:stretch>
        </p:blipFill>
        <p:spPr bwMode="auto">
          <a:xfrm>
            <a:off x="0" y="0"/>
            <a:ext cx="3194602" cy="3604351"/>
          </a:xfrm>
          <a:prstGeom prst="rect">
            <a:avLst/>
          </a:prstGeom>
          <a:noFill/>
        </p:spPr>
      </p:pic>
      <p:pic>
        <p:nvPicPr>
          <p:cNvPr id="5128" name="Picture 8" descr="http://www.wbg-beso.ch/foerderstelle/data/_thumbs2/EWO_868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94602" y="0"/>
            <a:ext cx="2714327" cy="3431432"/>
          </a:xfrm>
          <a:prstGeom prst="rect">
            <a:avLst/>
          </a:prstGeom>
          <a:noFill/>
        </p:spPr>
      </p:pic>
      <p:sp>
        <p:nvSpPr>
          <p:cNvPr id="12" name="Textfeld 11"/>
          <p:cNvSpPr txBox="1"/>
          <p:nvPr/>
        </p:nvSpPr>
        <p:spPr>
          <a:xfrm>
            <a:off x="3194602" y="4016188"/>
            <a:ext cx="2683684" cy="2294965"/>
          </a:xfrm>
          <a:prstGeom prst="rect">
            <a:avLst/>
          </a:prstGeom>
        </p:spPr>
        <p:txBody>
          <a:bodyPr vert="horz" wrap="square" lIns="91440" tIns="45720" rIns="91440" bIns="45720" numCol="1" spcCol="216000" rtlCol="0" anchor="t" anchorCtr="0">
            <a:no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CH" sz="4400" noProof="0" dirty="0" smtClean="0">
                <a:solidFill>
                  <a:srgbClr val="007A97"/>
                </a:solidFill>
                <a:latin typeface="Cooper Black" pitchFamily="18" charset="0"/>
                <a:ea typeface="+mj-ea"/>
                <a:cs typeface="Arial"/>
              </a:rPr>
              <a:t>Ihr</a:t>
            </a:r>
            <a:br>
              <a:rPr lang="de-CH" sz="4400" noProof="0" dirty="0" smtClean="0">
                <a:solidFill>
                  <a:srgbClr val="007A97"/>
                </a:solidFill>
                <a:latin typeface="Cooper Black" pitchFamily="18" charset="0"/>
                <a:ea typeface="+mj-ea"/>
                <a:cs typeface="Arial"/>
              </a:rPr>
            </a:br>
            <a:r>
              <a:rPr lang="de-CH" sz="4400" noProof="0" dirty="0" smtClean="0">
                <a:solidFill>
                  <a:srgbClr val="007A97"/>
                </a:solidFill>
                <a:latin typeface="Cooper Black" pitchFamily="18" charset="0"/>
                <a:ea typeface="+mj-ea"/>
                <a:cs typeface="Arial"/>
              </a:rPr>
              <a:t>Projekt !?!</a:t>
            </a:r>
            <a:endParaRPr kumimoji="0" lang="de-CH" sz="4400" b="0" i="0" u="none" strike="noStrike" kern="1200" cap="none" spc="0" normalizeH="0" baseline="0" noProof="0" dirty="0" smtClean="0">
              <a:ln>
                <a:noFill/>
              </a:ln>
              <a:solidFill>
                <a:srgbClr val="007A97"/>
              </a:solidFill>
              <a:effectLst/>
              <a:uLnTx/>
              <a:uFillTx/>
              <a:latin typeface="Cooper Black" pitchFamily="18" charset="0"/>
              <a:ea typeface="+mj-ea"/>
              <a:cs typeface="Arial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347864" y="3645024"/>
            <a:ext cx="2376264" cy="297092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5126" name="Picture 6" descr="http://www.wbg-beso.ch/foerderstelle/data/_thumbs2/wohlen_be_9902.jpg"/>
          <p:cNvPicPr>
            <a:picLocks noChangeAspect="1" noChangeArrowheads="1"/>
          </p:cNvPicPr>
          <p:nvPr/>
        </p:nvPicPr>
        <p:blipFill>
          <a:blip r:embed="rId4"/>
          <a:srcRect l="6668" r="6019"/>
          <a:stretch>
            <a:fillRect/>
          </a:stretch>
        </p:blipFill>
        <p:spPr bwMode="auto">
          <a:xfrm>
            <a:off x="5963578" y="3431432"/>
            <a:ext cx="3180422" cy="3426567"/>
          </a:xfrm>
          <a:prstGeom prst="rect">
            <a:avLst/>
          </a:prstGeom>
          <a:noFill/>
        </p:spPr>
      </p:pic>
      <p:pic>
        <p:nvPicPr>
          <p:cNvPr id="5130" name="Picture 10" descr="http://www.wbg-beso.ch/foerderstelle/data/_thumbs2/nidau_EBG_7919.jpg"/>
          <p:cNvPicPr>
            <a:picLocks noChangeAspect="1" noChangeArrowheads="1"/>
          </p:cNvPicPr>
          <p:nvPr/>
        </p:nvPicPr>
        <p:blipFill>
          <a:blip r:embed="rId7"/>
          <a:srcRect l="5284" r="6657"/>
          <a:stretch>
            <a:fillRect/>
          </a:stretch>
        </p:blipFill>
        <p:spPr bwMode="auto">
          <a:xfrm>
            <a:off x="0" y="3431431"/>
            <a:ext cx="3194602" cy="3426567"/>
          </a:xfrm>
          <a:prstGeom prst="rect">
            <a:avLst/>
          </a:prstGeom>
          <a:noFill/>
        </p:spPr>
      </p:pic>
      <p:sp>
        <p:nvSpPr>
          <p:cNvPr id="11" name="Rechteck 10"/>
          <p:cNvSpPr/>
          <p:nvPr/>
        </p:nvSpPr>
        <p:spPr>
          <a:xfrm rot="20136624">
            <a:off x="1400502" y="1452191"/>
            <a:ext cx="6831107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Chance nutzen: Projektförderung</a:t>
            </a:r>
          </a:p>
          <a:p>
            <a:pPr algn="ctr"/>
            <a:r>
              <a:rPr lang="de-DE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bis max.</a:t>
            </a:r>
          </a:p>
          <a:p>
            <a:pPr algn="ctr"/>
            <a:r>
              <a:rPr lang="de-DE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August 2014</a:t>
            </a:r>
            <a:endParaRPr lang="de-CH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7558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wbg_beso Vorla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Seiten ohne Triang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numCol="2" spcCol="216000" rtlCol="0" anchor="t" anchorCtr="0">
        <a:normAutofit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Arial"/>
            <a:ea typeface="+mj-ea"/>
            <a:cs typeface="Arial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wbg_beso Vorlage</Template>
  <TotalTime>0</TotalTime>
  <Words>193</Words>
  <Application>Microsoft Office PowerPoint</Application>
  <PresentationFormat>Bildschirmpräsentation (4:3)</PresentationFormat>
  <Paragraphs>72</Paragraphs>
  <Slides>10</Slides>
  <Notes>10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10</vt:i4>
      </vt:variant>
    </vt:vector>
  </HeadingPairs>
  <TitlesOfParts>
    <vt:vector size="12" baseType="lpstr">
      <vt:lpstr>wbg_beso Vorlage</vt:lpstr>
      <vt:lpstr>Seiten ohne Triangel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Ein Gesetz für Genossenschaften</dc:title>
  <dc:creator>Blumer</dc:creator>
  <cp:lastModifiedBy>Peter Aeschlimann</cp:lastModifiedBy>
  <cp:revision>206</cp:revision>
  <cp:lastPrinted>2012-08-23T12:12:45Z</cp:lastPrinted>
  <dcterms:created xsi:type="dcterms:W3CDTF">2012-11-21T13:58:43Z</dcterms:created>
  <dcterms:modified xsi:type="dcterms:W3CDTF">2014-04-01T12:12:35Z</dcterms:modified>
</cp:coreProperties>
</file>