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44" r:id="rId2"/>
    <p:sldId id="310" r:id="rId3"/>
    <p:sldId id="312" r:id="rId4"/>
    <p:sldId id="320" r:id="rId5"/>
    <p:sldId id="263" r:id="rId6"/>
    <p:sldId id="297" r:id="rId7"/>
    <p:sldId id="306" r:id="rId8"/>
    <p:sldId id="335" r:id="rId9"/>
    <p:sldId id="330" r:id="rId10"/>
    <p:sldId id="324" r:id="rId11"/>
    <p:sldId id="325" r:id="rId12"/>
    <p:sldId id="367" r:id="rId13"/>
    <p:sldId id="364" r:id="rId14"/>
    <p:sldId id="336" r:id="rId15"/>
    <p:sldId id="337" r:id="rId16"/>
    <p:sldId id="340" r:id="rId17"/>
    <p:sldId id="345" r:id="rId18"/>
    <p:sldId id="347" r:id="rId19"/>
    <p:sldId id="348" r:id="rId20"/>
    <p:sldId id="350" r:id="rId21"/>
    <p:sldId id="363" r:id="rId22"/>
    <p:sldId id="359" r:id="rId23"/>
    <p:sldId id="360" r:id="rId24"/>
    <p:sldId id="361" r:id="rId25"/>
    <p:sldId id="356" r:id="rId26"/>
    <p:sldId id="366" r:id="rId27"/>
    <p:sldId id="256" r:id="rId28"/>
    <p:sldId id="365" r:id="rId29"/>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30"/>
    <p:penClr>
      <a:srgbClr val="FF0000"/>
    </p:penClr>
  </p:showPr>
  <p:clrMru>
    <a:srgbClr val="CC0000"/>
    <a:srgbClr val="D00000"/>
    <a:srgbClr val="DA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435" autoAdjust="0"/>
    <p:restoredTop sz="94660"/>
  </p:normalViewPr>
  <p:slideViewPr>
    <p:cSldViewPr>
      <p:cViewPr varScale="1">
        <p:scale>
          <a:sx n="80" d="100"/>
          <a:sy n="80" d="100"/>
        </p:scale>
        <p:origin x="-124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CH"/>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929D1B1-7850-47E3-B360-263F6C4345BF}" type="datetimeFigureOut">
              <a:rPr lang="de-CH"/>
              <a:pPr>
                <a:defRPr/>
              </a:pPr>
              <a:t>28.02.2012</a:t>
            </a:fld>
            <a:endParaRPr lang="de-CH"/>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CH"/>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E1C46C9-C03A-4FAB-86F4-EE51D9E80FD6}" type="slidenum">
              <a:rPr lang="de-CH"/>
              <a:pPr>
                <a:defRPr/>
              </a:pPr>
              <a:t>‹#›</a:t>
            </a:fld>
            <a:endParaRPr lang="de-CH"/>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CH"/>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6EA6554-12E5-453E-80C2-47797608B0E8}" type="datetimeFigureOut">
              <a:rPr lang="de-CH"/>
              <a:pPr>
                <a:defRPr/>
              </a:pPr>
              <a:t>28.02.2012</a:t>
            </a:fld>
            <a:endParaRPr lang="de-CH"/>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de-CH" noProof="0"/>
          </a:p>
        </p:txBody>
      </p:sp>
      <p:sp>
        <p:nvSpPr>
          <p:cNvPr id="5" name="Notizenplatzhalt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CH" noProof="0"/>
          </a:p>
        </p:txBody>
      </p:sp>
      <p:sp>
        <p:nvSpPr>
          <p:cNvPr id="6" name="Fußzeilenplatzhalt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CH"/>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07D2F99-B7EC-4BC7-810E-DB79BB2F6E60}" type="slidenum">
              <a:rPr lang="de-CH"/>
              <a:pPr>
                <a:defRPr/>
              </a:pPr>
              <a:t>‹#›</a:t>
            </a:fld>
            <a:endParaRPr lang="de-CH"/>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Folienbildplatzhalter 1"/>
          <p:cNvSpPr>
            <a:spLocks noGrp="1" noRot="1" noChangeAspect="1"/>
          </p:cNvSpPr>
          <p:nvPr>
            <p:ph type="sldImg"/>
          </p:nvPr>
        </p:nvSpPr>
        <p:spPr bwMode="auto">
          <a:noFill/>
          <a:ln>
            <a:solidFill>
              <a:srgbClr val="000000"/>
            </a:solidFill>
            <a:miter lim="800000"/>
            <a:headEnd/>
            <a:tailEnd/>
          </a:ln>
        </p:spPr>
      </p:sp>
      <p:sp>
        <p:nvSpPr>
          <p:cNvPr id="36866"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CH" sz="1000" smtClean="0">
                <a:latin typeface="Arial Narrow" pitchFamily="34" charset="0"/>
              </a:rPr>
              <a:t> Die Allgemeine Bau und Wohngenossenschaft ABW Biel hat ihre Bautätigkeit in den letzten 80 Jahren v.a. auf die Erstellung von preisgünstigen Mietwohnungen für kinderreiche Familien konzentriert.  An mehreren Standorten verfügt sie auch heute über qualitativ wertvolle (u.a. Wohnungen geschützte Wohnungen des Architekten Eduard Lanz) und preisgünstige Mietwohnungen. Allerdings erfüllen heute viele der Wohnungen nicht mehr den notwendigen Standard für – wenn auch einfache – zeitgemässe Familienwohnungen. Aus diesem Grund hat die Genossenschaft beschlossen die bis anhin laufend erfolgten Kleinsanierungen zu pausieren und stattdessen für ihre Siedlungen langfristige Erneuerungsstrategien zu erarbeiten.</a:t>
            </a:r>
          </a:p>
          <a:p>
            <a:pPr>
              <a:spcBef>
                <a:spcPct val="0"/>
              </a:spcBef>
            </a:pPr>
            <a:r>
              <a:rPr lang="de-CH" sz="1000" smtClean="0">
                <a:latin typeface="Arial Narrow" pitchFamily="34" charset="0"/>
              </a:rPr>
              <a:t>In einem Ersten Schritt sollen deshalb für die 96 Wohnungen der zwischen 1945 und 1949 erstellten Liegenschaften der Kolonien 4-9 eine Machbarkeitsstudie erstellt werden. Diese Studie soll aufzeigen, welche Erneuerungsstrategie es ermöglicht einen breiteren Wohnungsmix (grosse Familienwohnungen, zeitgenössische Alterswohnungen) zu ermöglichen,  der trotz der ebenfalls zwingend energetischen Verbesserung es erlaubt, weiterhin preiswerte Mietwohnungen anzubieten. Dazu gilt es unterschiedliche  Varianten – Wohnungszusammenlegungen, Erweiterungen, ergänzende Neubauten ev. auch Ersatzneubau – zu prüfen. </a:t>
            </a:r>
          </a:p>
          <a:p>
            <a:pPr>
              <a:spcBef>
                <a:spcPct val="0"/>
              </a:spcBef>
            </a:pPr>
            <a:r>
              <a:rPr lang="de-CH" sz="1000" b="1" smtClean="0">
                <a:latin typeface="Arial Narrow" pitchFamily="34" charset="0"/>
              </a:rPr>
              <a:t>Mit der Wahl des Architekturteams (Fachleute der Münsterbauhütte Bern) legt die Genossenschaft wert darauf, dass quartier- und siedlungsgeschichtliche Erwägungen in die Variantenstudien einfliessen und damit der als bedeutend erwogene Charakter des sog. Mösli-Quartiers angemessen berücksichtigt wird.</a:t>
            </a:r>
          </a:p>
          <a:p>
            <a:pPr>
              <a:spcBef>
                <a:spcPct val="0"/>
              </a:spcBef>
            </a:pPr>
            <a:endParaRPr lang="de-CH" sz="1000" smtClean="0">
              <a:latin typeface="Arial Narrow" pitchFamily="34" charset="0"/>
            </a:endParaRPr>
          </a:p>
        </p:txBody>
      </p:sp>
      <p:sp>
        <p:nvSpPr>
          <p:cNvPr id="36867"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3C9E94-643F-4C1D-8CB8-567263E5A882}" type="slidenum">
              <a:rPr lang="de-CH"/>
              <a:pPr fontAlgn="base">
                <a:spcBef>
                  <a:spcPct val="0"/>
                </a:spcBef>
                <a:spcAft>
                  <a:spcPct val="0"/>
                </a:spcAft>
              </a:pPr>
              <a:t>21</a:t>
            </a:fld>
            <a:endParaRPr lang="de-C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CH"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lvl1pPr>
              <a:defRPr/>
            </a:lvl1pPr>
          </a:lstStyle>
          <a:p>
            <a:pPr>
              <a:defRPr/>
            </a:pPr>
            <a:fld id="{7A1C8F74-9B5E-4127-8F9B-22DB9A029B76}" type="datetimeFigureOut">
              <a:rPr lang="de-CH"/>
              <a:pPr>
                <a:defRPr/>
              </a:pPr>
              <a:t>28.02.2012</a:t>
            </a:fld>
            <a:endParaRPr lang="de-CH"/>
          </a:p>
        </p:txBody>
      </p:sp>
      <p:sp>
        <p:nvSpPr>
          <p:cNvPr id="5" name="Fußzeilenplatzhalter 4"/>
          <p:cNvSpPr>
            <a:spLocks noGrp="1"/>
          </p:cNvSpPr>
          <p:nvPr>
            <p:ph type="ftr" sz="quarter" idx="11"/>
          </p:nvPr>
        </p:nvSpPr>
        <p:spPr/>
        <p:txBody>
          <a:bodyPr/>
          <a:lstStyle>
            <a:lvl1pPr>
              <a:defRPr/>
            </a:lvl1pPr>
          </a:lstStyle>
          <a:p>
            <a:pPr>
              <a:defRPr/>
            </a:pPr>
            <a:endParaRPr lang="de-CH"/>
          </a:p>
        </p:txBody>
      </p:sp>
      <p:sp>
        <p:nvSpPr>
          <p:cNvPr id="6" name="Foliennummernplatzhalter 5"/>
          <p:cNvSpPr>
            <a:spLocks noGrp="1"/>
          </p:cNvSpPr>
          <p:nvPr>
            <p:ph type="sldNum" sz="quarter" idx="12"/>
          </p:nvPr>
        </p:nvSpPr>
        <p:spPr/>
        <p:txBody>
          <a:bodyPr/>
          <a:lstStyle>
            <a:lvl1pPr>
              <a:defRPr/>
            </a:lvl1pPr>
          </a:lstStyle>
          <a:p>
            <a:pPr>
              <a:defRPr/>
            </a:pPr>
            <a:fld id="{DD03A671-3133-4564-81AF-4CC1A9D07DBE}" type="slidenum">
              <a:rPr lang="de-CH"/>
              <a:pPr>
                <a:defRPr/>
              </a:pPr>
              <a:t>‹#›</a:t>
            </a:fld>
            <a:endParaRPr lang="de-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pPr>
              <a:defRPr/>
            </a:pPr>
            <a:fld id="{5F8A1EEF-B55F-4A02-9BF5-9F4ADE1E89DE}" type="datetimeFigureOut">
              <a:rPr lang="de-CH"/>
              <a:pPr>
                <a:defRPr/>
              </a:pPr>
              <a:t>28.02.2012</a:t>
            </a:fld>
            <a:endParaRPr lang="de-CH"/>
          </a:p>
        </p:txBody>
      </p:sp>
      <p:sp>
        <p:nvSpPr>
          <p:cNvPr id="5" name="Fußzeilenplatzhalter 4"/>
          <p:cNvSpPr>
            <a:spLocks noGrp="1"/>
          </p:cNvSpPr>
          <p:nvPr>
            <p:ph type="ftr" sz="quarter" idx="11"/>
          </p:nvPr>
        </p:nvSpPr>
        <p:spPr/>
        <p:txBody>
          <a:bodyPr/>
          <a:lstStyle>
            <a:lvl1pPr>
              <a:defRPr/>
            </a:lvl1pPr>
          </a:lstStyle>
          <a:p>
            <a:pPr>
              <a:defRPr/>
            </a:pPr>
            <a:endParaRPr lang="de-CH"/>
          </a:p>
        </p:txBody>
      </p:sp>
      <p:sp>
        <p:nvSpPr>
          <p:cNvPr id="6" name="Foliennummernplatzhalter 5"/>
          <p:cNvSpPr>
            <a:spLocks noGrp="1"/>
          </p:cNvSpPr>
          <p:nvPr>
            <p:ph type="sldNum" sz="quarter" idx="12"/>
          </p:nvPr>
        </p:nvSpPr>
        <p:spPr/>
        <p:txBody>
          <a:bodyPr/>
          <a:lstStyle>
            <a:lvl1pPr>
              <a:defRPr/>
            </a:lvl1pPr>
          </a:lstStyle>
          <a:p>
            <a:pPr>
              <a:defRPr/>
            </a:pPr>
            <a:fld id="{CFC32611-406B-40ED-B405-DD78BAA53E49}" type="slidenum">
              <a:rPr lang="de-CH"/>
              <a:pPr>
                <a:defRPr/>
              </a:pPr>
              <a:t>‹#›</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pPr>
              <a:defRPr/>
            </a:pPr>
            <a:fld id="{FE689725-B5A1-418B-9DE3-077F412391AD}" type="datetimeFigureOut">
              <a:rPr lang="de-CH"/>
              <a:pPr>
                <a:defRPr/>
              </a:pPr>
              <a:t>28.02.2012</a:t>
            </a:fld>
            <a:endParaRPr lang="de-CH"/>
          </a:p>
        </p:txBody>
      </p:sp>
      <p:sp>
        <p:nvSpPr>
          <p:cNvPr id="5" name="Fußzeilenplatzhalter 4"/>
          <p:cNvSpPr>
            <a:spLocks noGrp="1"/>
          </p:cNvSpPr>
          <p:nvPr>
            <p:ph type="ftr" sz="quarter" idx="11"/>
          </p:nvPr>
        </p:nvSpPr>
        <p:spPr/>
        <p:txBody>
          <a:bodyPr/>
          <a:lstStyle>
            <a:lvl1pPr>
              <a:defRPr/>
            </a:lvl1pPr>
          </a:lstStyle>
          <a:p>
            <a:pPr>
              <a:defRPr/>
            </a:pPr>
            <a:endParaRPr lang="de-CH"/>
          </a:p>
        </p:txBody>
      </p:sp>
      <p:sp>
        <p:nvSpPr>
          <p:cNvPr id="6" name="Foliennummernplatzhalter 5"/>
          <p:cNvSpPr>
            <a:spLocks noGrp="1"/>
          </p:cNvSpPr>
          <p:nvPr>
            <p:ph type="sldNum" sz="quarter" idx="12"/>
          </p:nvPr>
        </p:nvSpPr>
        <p:spPr/>
        <p:txBody>
          <a:bodyPr/>
          <a:lstStyle>
            <a:lvl1pPr>
              <a:defRPr/>
            </a:lvl1pPr>
          </a:lstStyle>
          <a:p>
            <a:pPr>
              <a:defRPr/>
            </a:pPr>
            <a:fld id="{EB7EC86E-7F22-4805-8173-65319B20FEEE}" type="slidenum">
              <a:rPr lang="de-CH"/>
              <a:pPr>
                <a:defRPr/>
              </a:pPr>
              <a:t>‹#›</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a:t>
            </a:r>
            <a:endParaRPr lang="de-CH"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dirty="0"/>
            </a:lvl1pPr>
          </a:lstStyle>
          <a:p>
            <a:pPr>
              <a:defRPr/>
            </a:pPr>
            <a:endParaRPr lang="de-CH"/>
          </a:p>
        </p:txBody>
      </p:sp>
      <p:sp>
        <p:nvSpPr>
          <p:cNvPr id="5" name="Fußzeilenplatzhalter 4"/>
          <p:cNvSpPr>
            <a:spLocks noGrp="1"/>
          </p:cNvSpPr>
          <p:nvPr>
            <p:ph type="ftr" sz="quarter" idx="11"/>
          </p:nvPr>
        </p:nvSpPr>
        <p:spPr/>
        <p:txBody>
          <a:bodyPr/>
          <a:lstStyle>
            <a:lvl1pPr>
              <a:defRPr dirty="0"/>
            </a:lvl1pPr>
          </a:lstStyle>
          <a:p>
            <a:pPr>
              <a:defRPr/>
            </a:pPr>
            <a:endParaRPr lang="de-CH"/>
          </a:p>
        </p:txBody>
      </p:sp>
      <p:sp>
        <p:nvSpPr>
          <p:cNvPr id="6" name="Foliennummernplatzhalter 5"/>
          <p:cNvSpPr>
            <a:spLocks noGrp="1"/>
          </p:cNvSpPr>
          <p:nvPr>
            <p:ph type="sldNum" sz="quarter" idx="12"/>
          </p:nvPr>
        </p:nvSpPr>
        <p:spPr/>
        <p:txBody>
          <a:bodyPr/>
          <a:lstStyle>
            <a:lvl1pPr>
              <a:defRPr/>
            </a:lvl1pPr>
          </a:lstStyle>
          <a:p>
            <a:pPr>
              <a:defRPr/>
            </a:pPr>
            <a:fld id="{F9BFC8B1-A8B8-4BC5-801A-4DC506103ECD}" type="slidenum">
              <a:rPr lang="de-CH"/>
              <a:pPr>
                <a:defRPr/>
              </a:pPr>
              <a:t>‹#›</a:t>
            </a:fld>
            <a:endParaRPr lang="de-CH"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CFE9CE0F-0B52-4347-B994-7BD822665ABD}" type="datetimeFigureOut">
              <a:rPr lang="de-CH"/>
              <a:pPr>
                <a:defRPr/>
              </a:pPr>
              <a:t>28.02.2012</a:t>
            </a:fld>
            <a:endParaRPr lang="de-CH"/>
          </a:p>
        </p:txBody>
      </p:sp>
      <p:sp>
        <p:nvSpPr>
          <p:cNvPr id="5" name="Fußzeilenplatzhalter 4"/>
          <p:cNvSpPr>
            <a:spLocks noGrp="1"/>
          </p:cNvSpPr>
          <p:nvPr>
            <p:ph type="ftr" sz="quarter" idx="11"/>
          </p:nvPr>
        </p:nvSpPr>
        <p:spPr/>
        <p:txBody>
          <a:bodyPr/>
          <a:lstStyle>
            <a:lvl1pPr>
              <a:defRPr/>
            </a:lvl1pPr>
          </a:lstStyle>
          <a:p>
            <a:pPr>
              <a:defRPr/>
            </a:pPr>
            <a:endParaRPr lang="de-CH"/>
          </a:p>
        </p:txBody>
      </p:sp>
      <p:sp>
        <p:nvSpPr>
          <p:cNvPr id="6" name="Foliennummernplatzhalter 5"/>
          <p:cNvSpPr>
            <a:spLocks noGrp="1"/>
          </p:cNvSpPr>
          <p:nvPr>
            <p:ph type="sldNum" sz="quarter" idx="12"/>
          </p:nvPr>
        </p:nvSpPr>
        <p:spPr/>
        <p:txBody>
          <a:bodyPr/>
          <a:lstStyle>
            <a:lvl1pPr>
              <a:defRPr/>
            </a:lvl1pPr>
          </a:lstStyle>
          <a:p>
            <a:pPr>
              <a:defRPr/>
            </a:pPr>
            <a:fld id="{086FC9C4-8547-466C-B3CC-C91A1E870E4C}" type="slidenum">
              <a:rPr lang="de-CH"/>
              <a:pPr>
                <a:defRPr/>
              </a:pPr>
              <a:t>‹#›</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3"/>
          <p:cNvSpPr>
            <a:spLocks noGrp="1"/>
          </p:cNvSpPr>
          <p:nvPr>
            <p:ph type="dt" sz="half" idx="10"/>
          </p:nvPr>
        </p:nvSpPr>
        <p:spPr/>
        <p:txBody>
          <a:bodyPr/>
          <a:lstStyle>
            <a:lvl1pPr>
              <a:defRPr/>
            </a:lvl1pPr>
          </a:lstStyle>
          <a:p>
            <a:pPr>
              <a:defRPr/>
            </a:pPr>
            <a:fld id="{FBC6497D-C225-4273-B4EF-2D5436D096E6}" type="datetimeFigureOut">
              <a:rPr lang="de-CH"/>
              <a:pPr>
                <a:defRPr/>
              </a:pPr>
              <a:t>28.02.2012</a:t>
            </a:fld>
            <a:endParaRPr lang="de-CH"/>
          </a:p>
        </p:txBody>
      </p:sp>
      <p:sp>
        <p:nvSpPr>
          <p:cNvPr id="6" name="Fußzeilenplatzhalter 4"/>
          <p:cNvSpPr>
            <a:spLocks noGrp="1"/>
          </p:cNvSpPr>
          <p:nvPr>
            <p:ph type="ftr" sz="quarter" idx="11"/>
          </p:nvPr>
        </p:nvSpPr>
        <p:spPr/>
        <p:txBody>
          <a:bodyPr/>
          <a:lstStyle>
            <a:lvl1pPr>
              <a:defRPr/>
            </a:lvl1pPr>
          </a:lstStyle>
          <a:p>
            <a:pPr>
              <a:defRPr/>
            </a:pPr>
            <a:endParaRPr lang="de-CH"/>
          </a:p>
        </p:txBody>
      </p:sp>
      <p:sp>
        <p:nvSpPr>
          <p:cNvPr id="7" name="Foliennummernplatzhalter 5"/>
          <p:cNvSpPr>
            <a:spLocks noGrp="1"/>
          </p:cNvSpPr>
          <p:nvPr>
            <p:ph type="sldNum" sz="quarter" idx="12"/>
          </p:nvPr>
        </p:nvSpPr>
        <p:spPr/>
        <p:txBody>
          <a:bodyPr/>
          <a:lstStyle>
            <a:lvl1pPr>
              <a:defRPr/>
            </a:lvl1pPr>
          </a:lstStyle>
          <a:p>
            <a:pPr>
              <a:defRPr/>
            </a:pPr>
            <a:fld id="{E9F2AE0C-81E4-4508-8C19-4F81CC08213B}" type="slidenum">
              <a:rPr lang="de-CH"/>
              <a:pPr>
                <a:defRPr/>
              </a:pPr>
              <a:t>‹#›</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3"/>
          <p:cNvSpPr>
            <a:spLocks noGrp="1"/>
          </p:cNvSpPr>
          <p:nvPr>
            <p:ph type="dt" sz="half" idx="10"/>
          </p:nvPr>
        </p:nvSpPr>
        <p:spPr/>
        <p:txBody>
          <a:bodyPr/>
          <a:lstStyle>
            <a:lvl1pPr>
              <a:defRPr/>
            </a:lvl1pPr>
          </a:lstStyle>
          <a:p>
            <a:pPr>
              <a:defRPr/>
            </a:pPr>
            <a:fld id="{5FC413E3-2B5C-4F50-8768-B83BCD268589}" type="datetimeFigureOut">
              <a:rPr lang="de-CH"/>
              <a:pPr>
                <a:defRPr/>
              </a:pPr>
              <a:t>28.02.2012</a:t>
            </a:fld>
            <a:endParaRPr lang="de-CH"/>
          </a:p>
        </p:txBody>
      </p:sp>
      <p:sp>
        <p:nvSpPr>
          <p:cNvPr id="8" name="Fußzeilenplatzhalter 4"/>
          <p:cNvSpPr>
            <a:spLocks noGrp="1"/>
          </p:cNvSpPr>
          <p:nvPr>
            <p:ph type="ftr" sz="quarter" idx="11"/>
          </p:nvPr>
        </p:nvSpPr>
        <p:spPr/>
        <p:txBody>
          <a:bodyPr/>
          <a:lstStyle>
            <a:lvl1pPr>
              <a:defRPr/>
            </a:lvl1pPr>
          </a:lstStyle>
          <a:p>
            <a:pPr>
              <a:defRPr/>
            </a:pPr>
            <a:endParaRPr lang="de-CH"/>
          </a:p>
        </p:txBody>
      </p:sp>
      <p:sp>
        <p:nvSpPr>
          <p:cNvPr id="9" name="Foliennummernplatzhalter 5"/>
          <p:cNvSpPr>
            <a:spLocks noGrp="1"/>
          </p:cNvSpPr>
          <p:nvPr>
            <p:ph type="sldNum" sz="quarter" idx="12"/>
          </p:nvPr>
        </p:nvSpPr>
        <p:spPr/>
        <p:txBody>
          <a:bodyPr/>
          <a:lstStyle>
            <a:lvl1pPr>
              <a:defRPr/>
            </a:lvl1pPr>
          </a:lstStyle>
          <a:p>
            <a:pPr>
              <a:defRPr/>
            </a:pPr>
            <a:fld id="{B72B1EC0-CF0A-48D1-BFB1-BF370275C246}" type="slidenum">
              <a:rPr lang="de-CH"/>
              <a:pPr>
                <a:defRPr/>
              </a:pPr>
              <a:t>‹#›</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3"/>
          <p:cNvSpPr>
            <a:spLocks noGrp="1"/>
          </p:cNvSpPr>
          <p:nvPr>
            <p:ph type="dt" sz="half" idx="10"/>
          </p:nvPr>
        </p:nvSpPr>
        <p:spPr/>
        <p:txBody>
          <a:bodyPr/>
          <a:lstStyle>
            <a:lvl1pPr>
              <a:defRPr/>
            </a:lvl1pPr>
          </a:lstStyle>
          <a:p>
            <a:pPr>
              <a:defRPr/>
            </a:pPr>
            <a:fld id="{19113EF8-29C8-4DDE-A780-8AFCD39DCF86}" type="datetimeFigureOut">
              <a:rPr lang="de-CH"/>
              <a:pPr>
                <a:defRPr/>
              </a:pPr>
              <a:t>28.02.2012</a:t>
            </a:fld>
            <a:endParaRPr lang="de-CH"/>
          </a:p>
        </p:txBody>
      </p:sp>
      <p:sp>
        <p:nvSpPr>
          <p:cNvPr id="4" name="Fußzeilenplatzhalter 4"/>
          <p:cNvSpPr>
            <a:spLocks noGrp="1"/>
          </p:cNvSpPr>
          <p:nvPr>
            <p:ph type="ftr" sz="quarter" idx="11"/>
          </p:nvPr>
        </p:nvSpPr>
        <p:spPr/>
        <p:txBody>
          <a:bodyPr/>
          <a:lstStyle>
            <a:lvl1pPr>
              <a:defRPr/>
            </a:lvl1pPr>
          </a:lstStyle>
          <a:p>
            <a:pPr>
              <a:defRPr/>
            </a:pPr>
            <a:endParaRPr lang="de-CH"/>
          </a:p>
        </p:txBody>
      </p:sp>
      <p:sp>
        <p:nvSpPr>
          <p:cNvPr id="5" name="Foliennummernplatzhalter 5"/>
          <p:cNvSpPr>
            <a:spLocks noGrp="1"/>
          </p:cNvSpPr>
          <p:nvPr>
            <p:ph type="sldNum" sz="quarter" idx="12"/>
          </p:nvPr>
        </p:nvSpPr>
        <p:spPr/>
        <p:txBody>
          <a:bodyPr/>
          <a:lstStyle>
            <a:lvl1pPr>
              <a:defRPr/>
            </a:lvl1pPr>
          </a:lstStyle>
          <a:p>
            <a:pPr>
              <a:defRPr/>
            </a:pPr>
            <a:fld id="{FB932A72-BE7B-4F4A-A22F-FD07424A77EC}" type="slidenum">
              <a:rPr lang="de-CH"/>
              <a:pPr>
                <a:defRPr/>
              </a:pPr>
              <a:t>‹#›</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EECC156C-9A84-4A6D-8652-A0EA662B2645}" type="datetimeFigureOut">
              <a:rPr lang="de-CH"/>
              <a:pPr>
                <a:defRPr/>
              </a:pPr>
              <a:t>28.02.2012</a:t>
            </a:fld>
            <a:endParaRPr lang="de-CH"/>
          </a:p>
        </p:txBody>
      </p:sp>
      <p:sp>
        <p:nvSpPr>
          <p:cNvPr id="3" name="Fußzeilenplatzhalter 4"/>
          <p:cNvSpPr>
            <a:spLocks noGrp="1"/>
          </p:cNvSpPr>
          <p:nvPr>
            <p:ph type="ftr" sz="quarter" idx="11"/>
          </p:nvPr>
        </p:nvSpPr>
        <p:spPr/>
        <p:txBody>
          <a:bodyPr/>
          <a:lstStyle>
            <a:lvl1pPr>
              <a:defRPr/>
            </a:lvl1pPr>
          </a:lstStyle>
          <a:p>
            <a:pPr>
              <a:defRPr/>
            </a:pPr>
            <a:endParaRPr lang="de-CH"/>
          </a:p>
        </p:txBody>
      </p:sp>
      <p:sp>
        <p:nvSpPr>
          <p:cNvPr id="4" name="Foliennummernplatzhalter 5"/>
          <p:cNvSpPr>
            <a:spLocks noGrp="1"/>
          </p:cNvSpPr>
          <p:nvPr>
            <p:ph type="sldNum" sz="quarter" idx="12"/>
          </p:nvPr>
        </p:nvSpPr>
        <p:spPr/>
        <p:txBody>
          <a:bodyPr/>
          <a:lstStyle>
            <a:lvl1pPr>
              <a:defRPr/>
            </a:lvl1pPr>
          </a:lstStyle>
          <a:p>
            <a:pPr>
              <a:defRPr/>
            </a:pPr>
            <a:fld id="{9D7FC72C-6834-4DD6-A9AB-4CA98613AAED}" type="slidenum">
              <a:rPr lang="de-CH"/>
              <a:pPr>
                <a:defRPr/>
              </a:pPr>
              <a:t>‹#›</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DEDD96C2-00B0-40A2-B338-043DDE4CF3AD}" type="datetimeFigureOut">
              <a:rPr lang="de-CH"/>
              <a:pPr>
                <a:defRPr/>
              </a:pPr>
              <a:t>28.02.2012</a:t>
            </a:fld>
            <a:endParaRPr lang="de-CH"/>
          </a:p>
        </p:txBody>
      </p:sp>
      <p:sp>
        <p:nvSpPr>
          <p:cNvPr id="6" name="Fußzeilenplatzhalter 4"/>
          <p:cNvSpPr>
            <a:spLocks noGrp="1"/>
          </p:cNvSpPr>
          <p:nvPr>
            <p:ph type="ftr" sz="quarter" idx="11"/>
          </p:nvPr>
        </p:nvSpPr>
        <p:spPr/>
        <p:txBody>
          <a:bodyPr/>
          <a:lstStyle>
            <a:lvl1pPr>
              <a:defRPr/>
            </a:lvl1pPr>
          </a:lstStyle>
          <a:p>
            <a:pPr>
              <a:defRPr/>
            </a:pPr>
            <a:endParaRPr lang="de-CH"/>
          </a:p>
        </p:txBody>
      </p:sp>
      <p:sp>
        <p:nvSpPr>
          <p:cNvPr id="7" name="Foliennummernplatzhalter 5"/>
          <p:cNvSpPr>
            <a:spLocks noGrp="1"/>
          </p:cNvSpPr>
          <p:nvPr>
            <p:ph type="sldNum" sz="quarter" idx="12"/>
          </p:nvPr>
        </p:nvSpPr>
        <p:spPr/>
        <p:txBody>
          <a:bodyPr/>
          <a:lstStyle>
            <a:lvl1pPr>
              <a:defRPr/>
            </a:lvl1pPr>
          </a:lstStyle>
          <a:p>
            <a:pPr>
              <a:defRPr/>
            </a:pPr>
            <a:fld id="{DEF9A2A0-3DE2-4664-B657-5E1E52D9D5F3}" type="slidenum">
              <a:rPr lang="de-CH"/>
              <a:pPr>
                <a:defRPr/>
              </a:pPr>
              <a:t>‹#›</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6148F09C-1E6B-4C78-9F95-3F08CD38DF88}" type="datetimeFigureOut">
              <a:rPr lang="de-CH"/>
              <a:pPr>
                <a:defRPr/>
              </a:pPr>
              <a:t>28.02.2012</a:t>
            </a:fld>
            <a:endParaRPr lang="de-CH"/>
          </a:p>
        </p:txBody>
      </p:sp>
      <p:sp>
        <p:nvSpPr>
          <p:cNvPr id="6" name="Fußzeilenplatzhalter 4"/>
          <p:cNvSpPr>
            <a:spLocks noGrp="1"/>
          </p:cNvSpPr>
          <p:nvPr>
            <p:ph type="ftr" sz="quarter" idx="11"/>
          </p:nvPr>
        </p:nvSpPr>
        <p:spPr/>
        <p:txBody>
          <a:bodyPr/>
          <a:lstStyle>
            <a:lvl1pPr>
              <a:defRPr/>
            </a:lvl1pPr>
          </a:lstStyle>
          <a:p>
            <a:pPr>
              <a:defRPr/>
            </a:pPr>
            <a:endParaRPr lang="de-CH"/>
          </a:p>
        </p:txBody>
      </p:sp>
      <p:sp>
        <p:nvSpPr>
          <p:cNvPr id="7" name="Foliennummernplatzhalter 5"/>
          <p:cNvSpPr>
            <a:spLocks noGrp="1"/>
          </p:cNvSpPr>
          <p:nvPr>
            <p:ph type="sldNum" sz="quarter" idx="12"/>
          </p:nvPr>
        </p:nvSpPr>
        <p:spPr/>
        <p:txBody>
          <a:bodyPr/>
          <a:lstStyle>
            <a:lvl1pPr>
              <a:defRPr/>
            </a:lvl1pPr>
          </a:lstStyle>
          <a:p>
            <a:pPr>
              <a:defRPr/>
            </a:pPr>
            <a:fld id="{6CDE0406-FB61-484E-990C-C70370647FA2}" type="slidenum">
              <a:rPr lang="de-CH"/>
              <a:pPr>
                <a:defRPr/>
              </a:pPr>
              <a:t>‹#›</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765175"/>
            <a:ext cx="8229600" cy="6524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a:t>
            </a:r>
            <a:endParaRPr lang="de-CH" smtClean="0"/>
          </a:p>
        </p:txBody>
      </p:sp>
      <p:sp>
        <p:nvSpPr>
          <p:cNvPr id="1027"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smtClean="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2AA11E59-334D-4556-A6CA-A485543D2932}" type="datetimeFigureOut">
              <a:rPr lang="de-CH"/>
              <a:pPr>
                <a:defRPr/>
              </a:pPr>
              <a:t>28.02.2012</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DED62FB-7969-4E0D-A9B1-2889B70C9CE6}" type="slidenum">
              <a:rPr lang="de-CH"/>
              <a:pPr>
                <a:defRPr/>
              </a:pPr>
              <a:t>‹#›</a:t>
            </a:fld>
            <a:endParaRPr lang="de-CH"/>
          </a:p>
        </p:txBody>
      </p:sp>
      <p:grpSp>
        <p:nvGrpSpPr>
          <p:cNvPr id="1031" name="Gruppieren 11"/>
          <p:cNvGrpSpPr>
            <a:grpSpLocks/>
          </p:cNvGrpSpPr>
          <p:nvPr userDrawn="1"/>
        </p:nvGrpSpPr>
        <p:grpSpPr bwMode="auto">
          <a:xfrm>
            <a:off x="1187450" y="0"/>
            <a:ext cx="7488238" cy="1092200"/>
            <a:chOff x="1187624" y="0"/>
            <a:chExt cx="7488832" cy="1092806"/>
          </a:xfrm>
        </p:grpSpPr>
        <p:sp>
          <p:nvSpPr>
            <p:cNvPr id="13" name="Rechteck 12"/>
            <p:cNvSpPr/>
            <p:nvPr userDrawn="1"/>
          </p:nvSpPr>
          <p:spPr>
            <a:xfrm>
              <a:off x="1187624" y="0"/>
              <a:ext cx="5759907" cy="57181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CH"/>
            </a:p>
          </p:txBody>
        </p:sp>
        <p:pic>
          <p:nvPicPr>
            <p:cNvPr id="1033" name="Picture 2"/>
            <p:cNvPicPr>
              <a:picLocks noChangeAspect="1" noChangeArrowheads="1"/>
            </p:cNvPicPr>
            <p:nvPr userDrawn="1"/>
          </p:nvPicPr>
          <p:blipFill>
            <a:blip r:embed="rId13"/>
            <a:srcRect/>
            <a:stretch>
              <a:fillRect/>
            </a:stretch>
          </p:blipFill>
          <p:spPr bwMode="auto">
            <a:xfrm>
              <a:off x="1187624" y="0"/>
              <a:ext cx="952500" cy="571500"/>
            </a:xfrm>
            <a:prstGeom prst="rect">
              <a:avLst/>
            </a:prstGeom>
            <a:noFill/>
            <a:ln w="9525">
              <a:noFill/>
              <a:miter lim="800000"/>
              <a:headEnd/>
              <a:tailEnd/>
            </a:ln>
          </p:spPr>
        </p:pic>
        <p:sp>
          <p:nvSpPr>
            <p:cNvPr id="15" name="Textfeld 14"/>
            <p:cNvSpPr txBox="1"/>
            <p:nvPr userDrawn="1"/>
          </p:nvSpPr>
          <p:spPr>
            <a:xfrm>
              <a:off x="6971346" y="692534"/>
              <a:ext cx="1705110" cy="400272"/>
            </a:xfrm>
            <a:prstGeom prst="rect">
              <a:avLst/>
            </a:prstGeom>
            <a:noFill/>
          </p:spPr>
          <p:txBody>
            <a:bodyPr>
              <a:spAutoFit/>
            </a:bodyPr>
            <a:lstStyle/>
            <a:p>
              <a:pPr fontAlgn="auto">
                <a:spcBef>
                  <a:spcPts val="0"/>
                </a:spcBef>
                <a:spcAft>
                  <a:spcPts val="0"/>
                </a:spcAft>
                <a:defRPr/>
              </a:pPr>
              <a:r>
                <a:rPr lang="de-CH" sz="1000" dirty="0">
                  <a:latin typeface="Arial" pitchFamily="34" charset="0"/>
                  <a:cs typeface="Arial" pitchFamily="34" charset="0"/>
                </a:rPr>
                <a:t>Schweizerischer Verband für Wohnungswesen</a:t>
              </a:r>
            </a:p>
          </p:txBody>
        </p:sp>
        <p:sp>
          <p:nvSpPr>
            <p:cNvPr id="16" name="Textfeld 15"/>
            <p:cNvSpPr txBox="1"/>
            <p:nvPr userDrawn="1"/>
          </p:nvSpPr>
          <p:spPr>
            <a:xfrm>
              <a:off x="5502791" y="287497"/>
              <a:ext cx="1517770" cy="260494"/>
            </a:xfrm>
            <a:prstGeom prst="rect">
              <a:avLst/>
            </a:prstGeom>
            <a:noFill/>
          </p:spPr>
          <p:txBody>
            <a:bodyPr>
              <a:spAutoFit/>
            </a:bodyPr>
            <a:lstStyle/>
            <a:p>
              <a:pPr fontAlgn="auto">
                <a:spcBef>
                  <a:spcPts val="0"/>
                </a:spcBef>
                <a:spcAft>
                  <a:spcPts val="0"/>
                </a:spcAft>
                <a:defRPr/>
              </a:pPr>
              <a:r>
                <a:rPr lang="de-CH" sz="1100" dirty="0">
                  <a:solidFill>
                    <a:schemeClr val="bg1"/>
                  </a:solidFill>
                  <a:latin typeface="Arial" pitchFamily="34" charset="0"/>
                  <a:cs typeface="Arial" pitchFamily="34" charset="0"/>
                </a:rPr>
                <a:t>SVW Bern-Solothurn</a:t>
              </a:r>
            </a:p>
          </p:txBody>
        </p:sp>
      </p:grpSp>
    </p:spTree>
  </p:cSld>
  <p:clrMap bg1="lt1" tx1="dk1" bg2="lt2" tx2="dk2" accent1="accent1" accent2="accent2" accent3="accent3" accent4="accent4" accent5="accent5" accent6="accent6" hlink="hlink" folHlink="folHlink"/>
  <p:sldLayoutIdLst>
    <p:sldLayoutId id="2147483650"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Untertitel 2"/>
          <p:cNvSpPr>
            <a:spLocks noGrp="1"/>
          </p:cNvSpPr>
          <p:nvPr>
            <p:ph type="subTitle" idx="1"/>
          </p:nvPr>
        </p:nvSpPr>
        <p:spPr>
          <a:xfrm>
            <a:off x="1116013" y="5562600"/>
            <a:ext cx="6400800" cy="1295400"/>
          </a:xfrm>
        </p:spPr>
        <p:txBody>
          <a:bodyPr/>
          <a:lstStyle/>
          <a:p>
            <a:pPr algn="l"/>
            <a:r>
              <a:rPr lang="de-CH" sz="2400" smtClean="0">
                <a:solidFill>
                  <a:schemeClr val="tx1"/>
                </a:solidFill>
              </a:rPr>
              <a:t>Kick-Off Biel, 29. Feb. 2012</a:t>
            </a:r>
          </a:p>
          <a:p>
            <a:pPr algn="l"/>
            <a:r>
              <a:rPr lang="de-CH" sz="2400" smtClean="0">
                <a:solidFill>
                  <a:schemeClr val="tx1"/>
                </a:solidFill>
              </a:rPr>
              <a:t>Jürg Sollberger, Präsident SVW Bern- Solothurn</a:t>
            </a:r>
          </a:p>
        </p:txBody>
      </p:sp>
      <p:pic>
        <p:nvPicPr>
          <p:cNvPr id="15362" name="Grafik 5" descr="logo_SVW_unojahr_quer.jpg"/>
          <p:cNvPicPr>
            <a:picLocks noChangeAspect="1"/>
          </p:cNvPicPr>
          <p:nvPr/>
        </p:nvPicPr>
        <p:blipFill>
          <a:blip r:embed="rId2"/>
          <a:srcRect l="28654"/>
          <a:stretch>
            <a:fillRect/>
          </a:stretch>
        </p:blipFill>
        <p:spPr bwMode="auto">
          <a:xfrm>
            <a:off x="1116013" y="3716338"/>
            <a:ext cx="4968875" cy="1746250"/>
          </a:xfrm>
          <a:prstGeom prst="rect">
            <a:avLst/>
          </a:prstGeom>
          <a:noFill/>
          <a:ln w="9525">
            <a:noFill/>
            <a:miter lim="800000"/>
            <a:headEnd/>
            <a:tailEnd/>
          </a:ln>
        </p:spPr>
      </p:pic>
      <p:pic>
        <p:nvPicPr>
          <p:cNvPr id="15363" name="Grafik 4" descr="logo_SVW_unojahr_quer.jpg"/>
          <p:cNvPicPr>
            <a:picLocks noChangeAspect="1"/>
          </p:cNvPicPr>
          <p:nvPr/>
        </p:nvPicPr>
        <p:blipFill>
          <a:blip r:embed="rId2"/>
          <a:srcRect r="71346"/>
          <a:stretch>
            <a:fillRect/>
          </a:stretch>
        </p:blipFill>
        <p:spPr bwMode="auto">
          <a:xfrm>
            <a:off x="5148263" y="1196975"/>
            <a:ext cx="3816350" cy="3338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4"/>
          <p:cNvSpPr txBox="1">
            <a:spLocks/>
          </p:cNvSpPr>
          <p:nvPr/>
        </p:nvSpPr>
        <p:spPr>
          <a:xfrm>
            <a:off x="1116013" y="981075"/>
            <a:ext cx="7704137" cy="5876925"/>
          </a:xfrm>
          <a:prstGeom prst="rect">
            <a:avLst/>
          </a:prstGeom>
        </p:spPr>
        <p:txBody>
          <a:bodyPr>
            <a:normAutofit lnSpcReduction="10000"/>
          </a:bodyPr>
          <a:lstStyle/>
          <a:p>
            <a:pPr fontAlgn="auto">
              <a:spcBef>
                <a:spcPts val="0"/>
              </a:spcBef>
              <a:spcAft>
                <a:spcPts val="0"/>
              </a:spcAft>
              <a:defRPr/>
            </a:pPr>
            <a:r>
              <a:rPr lang="de-CH" sz="2200" b="1" dirty="0">
                <a:latin typeface="+mn-lt"/>
              </a:rPr>
              <a:t>„Nutzen“ der Gemeinnützigkeit</a:t>
            </a:r>
          </a:p>
          <a:p>
            <a:pPr fontAlgn="auto">
              <a:spcBef>
                <a:spcPts val="0"/>
              </a:spcBef>
              <a:spcAft>
                <a:spcPts val="0"/>
              </a:spcAft>
              <a:defRPr/>
            </a:pPr>
            <a:endParaRPr lang="de-CH" sz="2200" b="1" dirty="0">
              <a:latin typeface="+mn-lt"/>
            </a:endParaRPr>
          </a:p>
          <a:p>
            <a:pPr fontAlgn="auto">
              <a:spcBef>
                <a:spcPts val="0"/>
              </a:spcBef>
              <a:spcAft>
                <a:spcPts val="0"/>
              </a:spcAft>
              <a:defRPr/>
            </a:pPr>
            <a:r>
              <a:rPr lang="de-CH" sz="2200" b="1" dirty="0">
                <a:latin typeface="+mn-lt"/>
              </a:rPr>
              <a:t>Die Bewohnenden profitieren von ...</a:t>
            </a:r>
          </a:p>
          <a:p>
            <a:pPr fontAlgn="auto">
              <a:spcBef>
                <a:spcPts val="0"/>
              </a:spcBef>
              <a:spcAft>
                <a:spcPts val="0"/>
              </a:spcAft>
              <a:defRPr/>
            </a:pPr>
            <a:endParaRPr lang="de-CH" sz="2200" b="1" dirty="0">
              <a:latin typeface="+mn-lt"/>
            </a:endParaRPr>
          </a:p>
          <a:p>
            <a:pPr fontAlgn="auto">
              <a:spcBef>
                <a:spcPts val="0"/>
              </a:spcBef>
              <a:spcAft>
                <a:spcPts val="0"/>
              </a:spcAft>
              <a:defRPr/>
            </a:pPr>
            <a:r>
              <a:rPr lang="de-CH" sz="1600" dirty="0">
                <a:latin typeface="+mn-lt"/>
              </a:rPr>
              <a:t>• preisgünstigen Mieten</a:t>
            </a:r>
          </a:p>
          <a:p>
            <a:pPr fontAlgn="auto">
              <a:spcBef>
                <a:spcPts val="0"/>
              </a:spcBef>
              <a:spcAft>
                <a:spcPts val="0"/>
              </a:spcAft>
              <a:defRPr/>
            </a:pPr>
            <a:endParaRPr lang="de-CH" sz="1600" dirty="0">
              <a:latin typeface="+mn-lt"/>
            </a:endParaRPr>
          </a:p>
          <a:p>
            <a:pPr fontAlgn="auto">
              <a:spcBef>
                <a:spcPts val="0"/>
              </a:spcBef>
              <a:spcAft>
                <a:spcPts val="0"/>
              </a:spcAft>
              <a:defRPr/>
            </a:pPr>
            <a:r>
              <a:rPr lang="de-CH" sz="1600" dirty="0">
                <a:latin typeface="+mn-lt"/>
              </a:rPr>
              <a:t>• gut unterhaltenen Wohnungen</a:t>
            </a:r>
          </a:p>
          <a:p>
            <a:pPr fontAlgn="auto">
              <a:spcBef>
                <a:spcPts val="0"/>
              </a:spcBef>
              <a:spcAft>
                <a:spcPts val="0"/>
              </a:spcAft>
              <a:defRPr/>
            </a:pPr>
            <a:endParaRPr lang="de-CH" sz="1600" dirty="0">
              <a:latin typeface="+mn-lt"/>
            </a:endParaRPr>
          </a:p>
          <a:p>
            <a:pPr fontAlgn="auto">
              <a:spcBef>
                <a:spcPts val="0"/>
              </a:spcBef>
              <a:spcAft>
                <a:spcPts val="0"/>
              </a:spcAft>
              <a:defRPr/>
            </a:pPr>
            <a:r>
              <a:rPr lang="de-CH" sz="1600" dirty="0">
                <a:latin typeface="+mn-lt"/>
              </a:rPr>
              <a:t>• Mitsprache- und Mitbestimmungsmöglichkeiten (Mietergenossenschaften)</a:t>
            </a:r>
          </a:p>
          <a:p>
            <a:pPr fontAlgn="auto">
              <a:spcBef>
                <a:spcPts val="0"/>
              </a:spcBef>
              <a:spcAft>
                <a:spcPts val="0"/>
              </a:spcAft>
              <a:defRPr/>
            </a:pPr>
            <a:endParaRPr lang="de-CH" sz="1600" dirty="0">
              <a:latin typeface="+mn-lt"/>
            </a:endParaRPr>
          </a:p>
          <a:p>
            <a:pPr fontAlgn="auto">
              <a:spcBef>
                <a:spcPts val="0"/>
              </a:spcBef>
              <a:spcAft>
                <a:spcPts val="0"/>
              </a:spcAft>
              <a:defRPr/>
            </a:pPr>
            <a:r>
              <a:rPr lang="de-CH" sz="1600" dirty="0">
                <a:latin typeface="+mn-lt"/>
              </a:rPr>
              <a:t>• hoher Wohnsicherheit mit erhöhtem Kündigungsschutz und Wohnrecht als Genossenschaftsmitglied</a:t>
            </a:r>
          </a:p>
          <a:p>
            <a:pPr fontAlgn="auto">
              <a:spcBef>
                <a:spcPts val="0"/>
              </a:spcBef>
              <a:spcAft>
                <a:spcPts val="0"/>
              </a:spcAft>
              <a:defRPr/>
            </a:pPr>
            <a:endParaRPr lang="de-CH" sz="1600" dirty="0">
              <a:latin typeface="+mn-lt"/>
            </a:endParaRPr>
          </a:p>
          <a:p>
            <a:pPr fontAlgn="auto">
              <a:spcBef>
                <a:spcPts val="0"/>
              </a:spcBef>
              <a:spcAft>
                <a:spcPts val="0"/>
              </a:spcAft>
              <a:defRPr/>
            </a:pPr>
            <a:r>
              <a:rPr lang="de-CH" sz="1600" dirty="0">
                <a:latin typeface="+mn-lt"/>
              </a:rPr>
              <a:t>• hoher Umgebungsqualität und mehr Grünflächen</a:t>
            </a:r>
          </a:p>
          <a:p>
            <a:pPr fontAlgn="auto">
              <a:spcBef>
                <a:spcPts val="0"/>
              </a:spcBef>
              <a:spcAft>
                <a:spcPts val="0"/>
              </a:spcAft>
              <a:defRPr/>
            </a:pPr>
            <a:endParaRPr lang="de-CH" sz="1600" dirty="0">
              <a:latin typeface="+mn-lt"/>
            </a:endParaRPr>
          </a:p>
          <a:p>
            <a:pPr fontAlgn="auto">
              <a:spcBef>
                <a:spcPts val="0"/>
              </a:spcBef>
              <a:spcAft>
                <a:spcPts val="0"/>
              </a:spcAft>
              <a:defRPr/>
            </a:pPr>
            <a:r>
              <a:rPr lang="de-CH" sz="1600" dirty="0">
                <a:latin typeface="+mn-lt"/>
              </a:rPr>
              <a:t>• kinderfreundlicher Umgebung, </a:t>
            </a:r>
          </a:p>
          <a:p>
            <a:pPr fontAlgn="auto">
              <a:spcBef>
                <a:spcPts val="0"/>
              </a:spcBef>
              <a:spcAft>
                <a:spcPts val="0"/>
              </a:spcAft>
              <a:defRPr/>
            </a:pPr>
            <a:r>
              <a:rPr lang="de-CH" sz="1600" dirty="0">
                <a:solidFill>
                  <a:srgbClr val="FF0000"/>
                </a:solidFill>
                <a:latin typeface="+mn-lt"/>
              </a:rPr>
              <a:t>    </a:t>
            </a:r>
            <a:r>
              <a:rPr lang="de-CH" sz="1600" dirty="0">
                <a:latin typeface="+mn-lt"/>
              </a:rPr>
              <a:t>Familienanteil höher als Durchschnitt: z.B. Bern 20 % Familien (Durchschnitt 15%)</a:t>
            </a:r>
          </a:p>
          <a:p>
            <a:pPr fontAlgn="auto">
              <a:spcBef>
                <a:spcPts val="0"/>
              </a:spcBef>
              <a:spcAft>
                <a:spcPts val="0"/>
              </a:spcAft>
              <a:defRPr/>
            </a:pPr>
            <a:endParaRPr lang="de-CH" sz="1600" dirty="0">
              <a:latin typeface="+mn-lt"/>
            </a:endParaRPr>
          </a:p>
          <a:p>
            <a:pPr fontAlgn="auto">
              <a:spcBef>
                <a:spcPts val="0"/>
              </a:spcBef>
              <a:spcAft>
                <a:spcPts val="0"/>
              </a:spcAft>
              <a:defRPr/>
            </a:pPr>
            <a:r>
              <a:rPr lang="de-CH" sz="1600" dirty="0">
                <a:latin typeface="+mn-lt"/>
              </a:rPr>
              <a:t>• gemeinschaftlichen Infrastrukturen</a:t>
            </a:r>
          </a:p>
          <a:p>
            <a:pPr fontAlgn="auto">
              <a:spcBef>
                <a:spcPts val="0"/>
              </a:spcBef>
              <a:spcAft>
                <a:spcPts val="0"/>
              </a:spcAft>
              <a:defRPr/>
            </a:pPr>
            <a:endParaRPr lang="de-CH" sz="1600" dirty="0">
              <a:latin typeface="+mn-lt"/>
            </a:endParaRPr>
          </a:p>
          <a:p>
            <a:pPr fontAlgn="auto">
              <a:spcBef>
                <a:spcPts val="0"/>
              </a:spcBef>
              <a:spcAft>
                <a:spcPts val="0"/>
              </a:spcAft>
              <a:defRPr/>
            </a:pPr>
            <a:r>
              <a:rPr lang="de-CH" sz="1600" dirty="0">
                <a:latin typeface="+mn-lt"/>
              </a:rPr>
              <a:t>• mehr Nachbarschaftshilfe und mehr gemeinschaftlichen Aktivitäten.</a:t>
            </a:r>
          </a:p>
          <a:p>
            <a:pPr fontAlgn="auto">
              <a:spcBef>
                <a:spcPts val="0"/>
              </a:spcBef>
              <a:spcAft>
                <a:spcPts val="0"/>
              </a:spcAft>
              <a:defRPr/>
            </a:pPr>
            <a:r>
              <a:rPr lang="de-CH" sz="1600" b="1" dirty="0">
                <a:latin typeface="+mn-lt"/>
              </a:rPr>
              <a:t/>
            </a:r>
            <a:br>
              <a:rPr lang="de-CH" sz="1600" b="1" dirty="0">
                <a:latin typeface="+mn-lt"/>
              </a:rPr>
            </a:br>
            <a:r>
              <a:rPr lang="de-CH" sz="1600" b="1" dirty="0">
                <a:latin typeface="+mn-lt"/>
              </a:rPr>
              <a:t>	</a:t>
            </a:r>
          </a:p>
          <a:p>
            <a:pPr marL="342900" indent="-342900" fontAlgn="auto">
              <a:spcBef>
                <a:spcPct val="20000"/>
              </a:spcBef>
              <a:spcAft>
                <a:spcPts val="0"/>
              </a:spcAft>
              <a:buFont typeface="Arial" pitchFamily="34" charset="0"/>
              <a:buNone/>
              <a:defRPr/>
            </a:pPr>
            <a:endParaRPr lang="de-CH" sz="1600" dirty="0">
              <a:latin typeface="+mn-lt"/>
            </a:endParaRPr>
          </a:p>
          <a:p>
            <a:pPr marL="342900" indent="-342900" fontAlgn="auto">
              <a:spcBef>
                <a:spcPct val="20000"/>
              </a:spcBef>
              <a:spcAft>
                <a:spcPts val="0"/>
              </a:spcAft>
              <a:buFont typeface="Arial" pitchFamily="34" charset="0"/>
              <a:buNone/>
              <a:defRPr/>
            </a:pPr>
            <a:endParaRPr lang="de-CH"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4"/>
          <p:cNvSpPr txBox="1">
            <a:spLocks/>
          </p:cNvSpPr>
          <p:nvPr/>
        </p:nvSpPr>
        <p:spPr>
          <a:xfrm>
            <a:off x="1187450" y="1484313"/>
            <a:ext cx="7848600" cy="5878512"/>
          </a:xfrm>
          <a:prstGeom prst="rect">
            <a:avLst/>
          </a:prstGeom>
        </p:spPr>
        <p:txBody>
          <a:bodyPr>
            <a:normAutofit/>
          </a:bodyPr>
          <a:lstStyle/>
          <a:p>
            <a:pPr fontAlgn="auto">
              <a:spcBef>
                <a:spcPts val="0"/>
              </a:spcBef>
              <a:spcAft>
                <a:spcPts val="0"/>
              </a:spcAft>
              <a:defRPr/>
            </a:pPr>
            <a:r>
              <a:rPr lang="de-CH" sz="2000" b="1" dirty="0">
                <a:latin typeface="+mn-lt"/>
              </a:rPr>
              <a:t>Die Gesellschaft profitiert von ...</a:t>
            </a:r>
          </a:p>
          <a:p>
            <a:pPr fontAlgn="auto">
              <a:spcBef>
                <a:spcPts val="0"/>
              </a:spcBef>
              <a:spcAft>
                <a:spcPts val="0"/>
              </a:spcAft>
              <a:defRPr/>
            </a:pPr>
            <a:endParaRPr lang="de-CH" sz="2000" b="1" dirty="0">
              <a:latin typeface="+mn-lt"/>
            </a:endParaRPr>
          </a:p>
          <a:p>
            <a:pPr fontAlgn="auto">
              <a:spcBef>
                <a:spcPts val="0"/>
              </a:spcBef>
              <a:spcAft>
                <a:spcPts val="0"/>
              </a:spcAft>
              <a:defRPr/>
            </a:pPr>
            <a:r>
              <a:rPr lang="de-CH" sz="1600" dirty="0">
                <a:latin typeface="+mn-lt"/>
              </a:rPr>
              <a:t>• sozialem Zusammenhalt und guter Durchmischung in den Quartieren</a:t>
            </a:r>
          </a:p>
          <a:p>
            <a:pPr fontAlgn="auto">
              <a:spcBef>
                <a:spcPts val="0"/>
              </a:spcBef>
              <a:spcAft>
                <a:spcPts val="0"/>
              </a:spcAft>
              <a:defRPr/>
            </a:pPr>
            <a:endParaRPr lang="de-CH" sz="1600" dirty="0">
              <a:latin typeface="+mn-lt"/>
            </a:endParaRPr>
          </a:p>
          <a:p>
            <a:pPr fontAlgn="auto">
              <a:spcBef>
                <a:spcPts val="0"/>
              </a:spcBef>
              <a:spcAft>
                <a:spcPts val="0"/>
              </a:spcAft>
              <a:defRPr/>
            </a:pPr>
            <a:r>
              <a:rPr lang="de-CH" sz="1600" dirty="0">
                <a:latin typeface="+mn-lt"/>
              </a:rPr>
              <a:t>• zufriedene und engagierten Bewohnerinnen und Bewohnern mit Quartierbezug (Umfrageergebnisse ZH von2003 und 2006)</a:t>
            </a:r>
          </a:p>
          <a:p>
            <a:pPr fontAlgn="auto">
              <a:spcBef>
                <a:spcPts val="0"/>
              </a:spcBef>
              <a:spcAft>
                <a:spcPts val="0"/>
              </a:spcAft>
              <a:defRPr/>
            </a:pPr>
            <a:endParaRPr lang="de-CH" sz="1600" dirty="0">
              <a:latin typeface="+mn-lt"/>
            </a:endParaRPr>
          </a:p>
          <a:p>
            <a:pPr fontAlgn="auto">
              <a:spcBef>
                <a:spcPts val="0"/>
              </a:spcBef>
              <a:spcAft>
                <a:spcPts val="0"/>
              </a:spcAft>
              <a:defRPr/>
            </a:pPr>
            <a:r>
              <a:rPr lang="de-CH" sz="1600" dirty="0">
                <a:latin typeface="+mn-lt"/>
              </a:rPr>
              <a:t>• städtebaulich und architektonisch hochwertigen Siedlungen</a:t>
            </a:r>
          </a:p>
          <a:p>
            <a:pPr fontAlgn="auto">
              <a:spcBef>
                <a:spcPts val="0"/>
              </a:spcBef>
              <a:spcAft>
                <a:spcPts val="0"/>
              </a:spcAft>
              <a:defRPr/>
            </a:pPr>
            <a:endParaRPr lang="de-CH" sz="1600" dirty="0">
              <a:latin typeface="+mn-lt"/>
            </a:endParaRPr>
          </a:p>
          <a:p>
            <a:pPr fontAlgn="auto">
              <a:spcBef>
                <a:spcPts val="0"/>
              </a:spcBef>
              <a:spcAft>
                <a:spcPts val="0"/>
              </a:spcAft>
              <a:defRPr/>
            </a:pPr>
            <a:r>
              <a:rPr lang="de-CH" sz="1600" dirty="0">
                <a:latin typeface="+mn-lt"/>
              </a:rPr>
              <a:t>• haushälterischem Umgang mit Boden und Ressourcen</a:t>
            </a:r>
          </a:p>
          <a:p>
            <a:pPr fontAlgn="auto">
              <a:spcBef>
                <a:spcPts val="0"/>
              </a:spcBef>
              <a:spcAft>
                <a:spcPts val="0"/>
              </a:spcAft>
              <a:defRPr/>
            </a:pPr>
            <a:endParaRPr lang="de-CH" sz="1600" dirty="0">
              <a:latin typeface="+mn-lt"/>
            </a:endParaRPr>
          </a:p>
          <a:p>
            <a:pPr fontAlgn="auto">
              <a:spcBef>
                <a:spcPts val="0"/>
              </a:spcBef>
              <a:spcAft>
                <a:spcPts val="0"/>
              </a:spcAft>
              <a:defRPr/>
            </a:pPr>
            <a:r>
              <a:rPr lang="de-CH" sz="1600" dirty="0">
                <a:latin typeface="+mn-lt"/>
              </a:rPr>
              <a:t>• Investitionen nach dem Gebot der Nachhaltigkeit</a:t>
            </a:r>
          </a:p>
          <a:p>
            <a:pPr fontAlgn="auto">
              <a:spcBef>
                <a:spcPts val="0"/>
              </a:spcBef>
              <a:spcAft>
                <a:spcPts val="0"/>
              </a:spcAft>
              <a:defRPr/>
            </a:pPr>
            <a:endParaRPr lang="de-CH" sz="1600" dirty="0">
              <a:latin typeface="+mn-lt"/>
            </a:endParaRPr>
          </a:p>
          <a:p>
            <a:pPr fontAlgn="auto">
              <a:spcBef>
                <a:spcPts val="0"/>
              </a:spcBef>
              <a:spcAft>
                <a:spcPts val="0"/>
              </a:spcAft>
              <a:defRPr/>
            </a:pPr>
            <a:r>
              <a:rPr lang="de-CH" sz="1600" dirty="0">
                <a:latin typeface="+mn-lt"/>
              </a:rPr>
              <a:t>• Zusammenarbeit mit dem lokalen und regionalen Gewerbe</a:t>
            </a:r>
          </a:p>
          <a:p>
            <a:pPr fontAlgn="auto">
              <a:spcBef>
                <a:spcPts val="0"/>
              </a:spcBef>
              <a:spcAft>
                <a:spcPts val="0"/>
              </a:spcAft>
              <a:defRPr/>
            </a:pPr>
            <a:endParaRPr lang="de-CH" sz="1600" dirty="0">
              <a:latin typeface="+mn-lt"/>
            </a:endParaRPr>
          </a:p>
          <a:p>
            <a:pPr fontAlgn="auto">
              <a:spcBef>
                <a:spcPts val="0"/>
              </a:spcBef>
              <a:spcAft>
                <a:spcPts val="0"/>
              </a:spcAft>
              <a:defRPr/>
            </a:pPr>
            <a:r>
              <a:rPr lang="de-CH" sz="1600" dirty="0">
                <a:latin typeface="+mn-lt"/>
              </a:rPr>
              <a:t>• Stärkung der Wohn- und Lebensqualität und der Standortgunst</a:t>
            </a:r>
          </a:p>
          <a:p>
            <a:pPr fontAlgn="auto">
              <a:spcBef>
                <a:spcPts val="0"/>
              </a:spcBef>
              <a:spcAft>
                <a:spcPts val="0"/>
              </a:spcAft>
              <a:defRPr/>
            </a:pPr>
            <a:endParaRPr lang="de-CH" sz="2000" b="1" dirty="0">
              <a:latin typeface="+mn-lt"/>
            </a:endParaRPr>
          </a:p>
          <a:p>
            <a:pPr marL="342900" indent="-342900" fontAlgn="auto">
              <a:spcBef>
                <a:spcPct val="20000"/>
              </a:spcBef>
              <a:spcAft>
                <a:spcPts val="0"/>
              </a:spcAft>
              <a:buFont typeface="Arial" pitchFamily="34" charset="0"/>
              <a:buNone/>
              <a:defRPr/>
            </a:pPr>
            <a:endParaRPr lang="de-CH" sz="1600" dirty="0">
              <a:latin typeface="+mn-lt"/>
            </a:endParaRPr>
          </a:p>
          <a:p>
            <a:pPr marL="342900" indent="-342900" fontAlgn="auto">
              <a:spcBef>
                <a:spcPct val="20000"/>
              </a:spcBef>
              <a:spcAft>
                <a:spcPts val="0"/>
              </a:spcAft>
              <a:buFont typeface="Arial" pitchFamily="34" charset="0"/>
              <a:buNone/>
              <a:defRPr/>
            </a:pPr>
            <a:endParaRPr lang="de-CH"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4"/>
          <p:cNvSpPr txBox="1">
            <a:spLocks/>
          </p:cNvSpPr>
          <p:nvPr/>
        </p:nvSpPr>
        <p:spPr>
          <a:xfrm>
            <a:off x="1187450" y="1196975"/>
            <a:ext cx="7848600" cy="2879725"/>
          </a:xfrm>
          <a:prstGeom prst="rect">
            <a:avLst/>
          </a:prstGeom>
        </p:spPr>
        <p:txBody>
          <a:bodyPr>
            <a:normAutofit/>
          </a:bodyPr>
          <a:lstStyle/>
          <a:p>
            <a:pPr fontAlgn="auto">
              <a:spcBef>
                <a:spcPts val="0"/>
              </a:spcBef>
              <a:spcAft>
                <a:spcPts val="0"/>
              </a:spcAft>
              <a:defRPr/>
            </a:pPr>
            <a:endParaRPr lang="de-CH" sz="2000" b="1" dirty="0">
              <a:latin typeface="+mn-lt"/>
            </a:endParaRPr>
          </a:p>
          <a:p>
            <a:pPr fontAlgn="auto">
              <a:spcBef>
                <a:spcPts val="0"/>
              </a:spcBef>
              <a:spcAft>
                <a:spcPts val="0"/>
              </a:spcAft>
              <a:defRPr/>
            </a:pPr>
            <a:r>
              <a:rPr lang="de-CH" sz="2000" b="1" dirty="0">
                <a:latin typeface="+mn-lt"/>
              </a:rPr>
              <a:t>Die öffentliche Hand profitiert von ...</a:t>
            </a:r>
          </a:p>
          <a:p>
            <a:pPr fontAlgn="auto">
              <a:spcBef>
                <a:spcPts val="0"/>
              </a:spcBef>
              <a:spcAft>
                <a:spcPts val="0"/>
              </a:spcAft>
              <a:defRPr/>
            </a:pPr>
            <a:endParaRPr lang="de-CH" sz="2000" b="1" dirty="0">
              <a:latin typeface="+mn-lt"/>
            </a:endParaRPr>
          </a:p>
          <a:p>
            <a:pPr fontAlgn="auto">
              <a:spcBef>
                <a:spcPts val="0"/>
              </a:spcBef>
              <a:spcAft>
                <a:spcPts val="0"/>
              </a:spcAft>
              <a:defRPr/>
            </a:pPr>
            <a:r>
              <a:rPr lang="de-CH" sz="1600" dirty="0">
                <a:latin typeface="+mn-lt"/>
              </a:rPr>
              <a:t>• grosser Integrationskraft der gemeinnützigen Siedlungen</a:t>
            </a:r>
          </a:p>
          <a:p>
            <a:pPr fontAlgn="auto">
              <a:spcBef>
                <a:spcPts val="0"/>
              </a:spcBef>
              <a:spcAft>
                <a:spcPts val="0"/>
              </a:spcAft>
              <a:defRPr/>
            </a:pPr>
            <a:endParaRPr lang="de-CH" sz="1600" dirty="0">
              <a:latin typeface="+mn-lt"/>
            </a:endParaRPr>
          </a:p>
          <a:p>
            <a:pPr fontAlgn="auto">
              <a:spcBef>
                <a:spcPts val="0"/>
              </a:spcBef>
              <a:spcAft>
                <a:spcPts val="0"/>
              </a:spcAft>
              <a:defRPr/>
            </a:pPr>
            <a:r>
              <a:rPr lang="de-CH" sz="1600" dirty="0">
                <a:latin typeface="+mn-lt"/>
              </a:rPr>
              <a:t>• langjährigen Partnerschaften mit erfahrenen Bauträgerinnen zur Lösung vielfältiger öffentlicher Aufgaben</a:t>
            </a:r>
          </a:p>
          <a:p>
            <a:pPr fontAlgn="auto">
              <a:spcBef>
                <a:spcPts val="0"/>
              </a:spcBef>
              <a:spcAft>
                <a:spcPts val="0"/>
              </a:spcAft>
              <a:defRPr/>
            </a:pPr>
            <a:endParaRPr lang="de-CH" sz="1600" dirty="0">
              <a:latin typeface="+mn-lt"/>
            </a:endParaRPr>
          </a:p>
          <a:p>
            <a:pPr fontAlgn="auto">
              <a:spcBef>
                <a:spcPts val="0"/>
              </a:spcBef>
              <a:spcAft>
                <a:spcPts val="0"/>
              </a:spcAft>
              <a:defRPr/>
            </a:pPr>
            <a:r>
              <a:rPr lang="de-CH" sz="1600" dirty="0">
                <a:latin typeface="+mn-lt"/>
              </a:rPr>
              <a:t>• bedeutenden Einsparungen bei der Sozialhilfe</a:t>
            </a:r>
            <a:r>
              <a:rPr lang="de-CH" sz="2000" b="1" dirty="0">
                <a:latin typeface="+mn-lt"/>
              </a:rPr>
              <a:t/>
            </a:r>
            <a:br>
              <a:rPr lang="de-CH" sz="2000" b="1" dirty="0">
                <a:latin typeface="+mn-lt"/>
              </a:rPr>
            </a:br>
            <a:r>
              <a:rPr lang="de-CH" sz="2000" b="1" dirty="0">
                <a:latin typeface="+mn-lt"/>
              </a:rPr>
              <a:t>	</a:t>
            </a:r>
          </a:p>
          <a:p>
            <a:pPr marL="342900" indent="-342900" fontAlgn="auto">
              <a:spcBef>
                <a:spcPct val="20000"/>
              </a:spcBef>
              <a:spcAft>
                <a:spcPts val="0"/>
              </a:spcAft>
              <a:buFont typeface="Arial" pitchFamily="34" charset="0"/>
              <a:buNone/>
              <a:defRPr/>
            </a:pPr>
            <a:endParaRPr lang="de-CH" sz="1600" dirty="0">
              <a:latin typeface="+mn-lt"/>
            </a:endParaRPr>
          </a:p>
          <a:p>
            <a:pPr marL="342900" indent="-342900" fontAlgn="auto">
              <a:spcBef>
                <a:spcPct val="20000"/>
              </a:spcBef>
              <a:spcAft>
                <a:spcPts val="0"/>
              </a:spcAft>
              <a:buFont typeface="Arial" pitchFamily="34" charset="0"/>
              <a:buNone/>
              <a:defRPr/>
            </a:pPr>
            <a:endParaRPr lang="de-CH" dirty="0">
              <a:latin typeface="+mn-lt"/>
            </a:endParaRPr>
          </a:p>
        </p:txBody>
      </p:sp>
      <p:sp>
        <p:nvSpPr>
          <p:cNvPr id="26626" name="Inhaltsplatzhalter 4"/>
          <p:cNvSpPr txBox="1">
            <a:spLocks/>
          </p:cNvSpPr>
          <p:nvPr/>
        </p:nvSpPr>
        <p:spPr bwMode="auto">
          <a:xfrm>
            <a:off x="1258888" y="4365625"/>
            <a:ext cx="7058025" cy="5327650"/>
          </a:xfrm>
          <a:prstGeom prst="rect">
            <a:avLst/>
          </a:prstGeom>
          <a:noFill/>
          <a:ln w="9525">
            <a:noFill/>
            <a:miter lim="800000"/>
            <a:headEnd/>
            <a:tailEnd/>
          </a:ln>
        </p:spPr>
        <p:txBody>
          <a:bodyPr/>
          <a:lstStyle/>
          <a:p>
            <a:r>
              <a:rPr lang="de-CH" sz="1600" b="1">
                <a:latin typeface="Calibri" pitchFamily="34" charset="0"/>
              </a:rPr>
              <a:t>Einsparungen bei Fürsorge- und Ergänzungsleistungen dank günstigeren Wohnungen </a:t>
            </a:r>
          </a:p>
          <a:p>
            <a:r>
              <a:rPr lang="de-CH" sz="1600">
                <a:latin typeface="Calibri" pitchFamily="34" charset="0"/>
              </a:rPr>
              <a:t> </a:t>
            </a:r>
            <a:endParaRPr lang="de-CH" sz="2000" b="1">
              <a:latin typeface="Calibri" pitchFamily="34" charset="0"/>
            </a:endParaRPr>
          </a:p>
          <a:p>
            <a:pPr>
              <a:lnSpc>
                <a:spcPct val="150000"/>
              </a:lnSpc>
            </a:pPr>
            <a:r>
              <a:rPr lang="de-CH" sz="1400">
                <a:latin typeface="Calibri" pitchFamily="34" charset="0"/>
              </a:rPr>
              <a:t>Eine Studie der Volkswirtschaftsdirektion von 2001 ergab, dass in der </a:t>
            </a:r>
            <a:r>
              <a:rPr lang="de-CH" sz="1400" b="1">
                <a:latin typeface="Calibri" pitchFamily="34" charset="0"/>
              </a:rPr>
              <a:t>Stadt Zürich </a:t>
            </a:r>
            <a:r>
              <a:rPr lang="de-CH" sz="1400">
                <a:latin typeface="Calibri" pitchFamily="34" charset="0"/>
              </a:rPr>
              <a:t>dank der günstigen Wohnungen von gemeinnützigen Wohnbauträgern </a:t>
            </a:r>
            <a:r>
              <a:rPr lang="de-CH" sz="1400" b="1">
                <a:latin typeface="Calibri" pitchFamily="34" charset="0"/>
              </a:rPr>
              <a:t>jährlich mindestens 10 Mio</a:t>
            </a:r>
            <a:r>
              <a:rPr lang="de-CH" sz="1400">
                <a:latin typeface="Calibri" pitchFamily="34" charset="0"/>
              </a:rPr>
              <a:t>. Franken an Fürsorge- und Ergänzungsleistungen eingespart werden, die sonst als Aufwendungen für höhere Mietzinse ausbezahlt werden müssten.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4"/>
          <p:cNvSpPr txBox="1">
            <a:spLocks/>
          </p:cNvSpPr>
          <p:nvPr/>
        </p:nvSpPr>
        <p:spPr>
          <a:xfrm>
            <a:off x="1187450" y="981075"/>
            <a:ext cx="7705725" cy="5732463"/>
          </a:xfrm>
          <a:prstGeom prst="rect">
            <a:avLst/>
          </a:prstGeom>
        </p:spPr>
        <p:txBody>
          <a:bodyPr>
            <a:normAutofit fontScale="92500" lnSpcReduction="20000"/>
          </a:bodyPr>
          <a:lstStyle/>
          <a:p>
            <a:pPr marL="342900" indent="-342900" fontAlgn="auto">
              <a:spcBef>
                <a:spcPct val="20000"/>
              </a:spcBef>
              <a:spcAft>
                <a:spcPts val="0"/>
              </a:spcAft>
              <a:defRPr/>
            </a:pPr>
            <a:r>
              <a:rPr lang="de-CH" sz="2400" b="1" dirty="0">
                <a:latin typeface="+mn-lt"/>
              </a:rPr>
              <a:t>…wer sind die Meistbietenden ?…..</a:t>
            </a:r>
          </a:p>
          <a:p>
            <a:pPr fontAlgn="auto">
              <a:spcBef>
                <a:spcPct val="20000"/>
              </a:spcBef>
              <a:spcAft>
                <a:spcPts val="0"/>
              </a:spcAft>
              <a:defRPr/>
            </a:pPr>
            <a:endParaRPr lang="de-CH" sz="1600" dirty="0">
              <a:latin typeface="+mn-lt"/>
            </a:endParaRPr>
          </a:p>
          <a:p>
            <a:pPr fontAlgn="auto">
              <a:lnSpc>
                <a:spcPct val="120000"/>
              </a:lnSpc>
              <a:spcBef>
                <a:spcPct val="20000"/>
              </a:spcBef>
              <a:spcAft>
                <a:spcPts val="0"/>
              </a:spcAft>
              <a:defRPr/>
            </a:pPr>
            <a:r>
              <a:rPr lang="de-CH" sz="2000" dirty="0">
                <a:latin typeface="+mn-lt"/>
              </a:rPr>
              <a:t>Wir bieten mehr als Geld:</a:t>
            </a:r>
          </a:p>
          <a:p>
            <a:pPr marL="342900" indent="-342900" fontAlgn="auto">
              <a:lnSpc>
                <a:spcPct val="120000"/>
              </a:lnSpc>
              <a:spcBef>
                <a:spcPct val="20000"/>
              </a:spcBef>
              <a:spcAft>
                <a:spcPts val="0"/>
              </a:spcAft>
              <a:buFont typeface="Arial" pitchFamily="34" charset="0"/>
              <a:buChar char="•"/>
              <a:defRPr/>
            </a:pPr>
            <a:r>
              <a:rPr lang="de-CH" sz="2000" dirty="0">
                <a:latin typeface="+mn-lt"/>
              </a:rPr>
              <a:t>Genossenschaften sind Partner der Gemeinwesen für eine ausgewogene Wohnraumversorgung</a:t>
            </a:r>
          </a:p>
          <a:p>
            <a:pPr marL="342900" indent="-342900" fontAlgn="auto">
              <a:lnSpc>
                <a:spcPct val="120000"/>
              </a:lnSpc>
              <a:spcBef>
                <a:spcPct val="20000"/>
              </a:spcBef>
              <a:spcAft>
                <a:spcPts val="0"/>
              </a:spcAft>
              <a:buFont typeface="Arial" pitchFamily="34" charset="0"/>
              <a:buChar char="•"/>
              <a:defRPr/>
            </a:pPr>
            <a:r>
              <a:rPr lang="de-CH" sz="2000" dirty="0">
                <a:latin typeface="+mn-lt"/>
              </a:rPr>
              <a:t>Sie garantieren langfristig günstige Kostenmieten</a:t>
            </a:r>
          </a:p>
          <a:p>
            <a:pPr marL="342900" indent="-342900" fontAlgn="auto">
              <a:lnSpc>
                <a:spcPct val="120000"/>
              </a:lnSpc>
              <a:spcBef>
                <a:spcPct val="20000"/>
              </a:spcBef>
              <a:spcAft>
                <a:spcPts val="0"/>
              </a:spcAft>
              <a:buFont typeface="Arial" pitchFamily="34" charset="0"/>
              <a:buChar char="•"/>
              <a:defRPr/>
            </a:pPr>
            <a:r>
              <a:rPr lang="de-CH" sz="2000" dirty="0">
                <a:latin typeface="+mn-lt"/>
              </a:rPr>
              <a:t>Sie bieten sozialen Zusammenhalt und gute Durchmischung in den Quartieren</a:t>
            </a:r>
          </a:p>
          <a:p>
            <a:pPr marL="342900" indent="-342900" fontAlgn="auto">
              <a:lnSpc>
                <a:spcPct val="120000"/>
              </a:lnSpc>
              <a:spcBef>
                <a:spcPct val="20000"/>
              </a:spcBef>
              <a:spcAft>
                <a:spcPts val="0"/>
              </a:spcAft>
              <a:buFont typeface="Arial" pitchFamily="34" charset="0"/>
              <a:buChar char="•"/>
              <a:defRPr/>
            </a:pPr>
            <a:r>
              <a:rPr lang="de-CH" sz="2000" dirty="0">
                <a:latin typeface="+mn-lt"/>
              </a:rPr>
              <a:t>Sie bieten ihren </a:t>
            </a:r>
            <a:r>
              <a:rPr lang="de-CH" sz="2000" dirty="0" err="1">
                <a:latin typeface="+mn-lt"/>
              </a:rPr>
              <a:t>MieterInnen</a:t>
            </a:r>
            <a:r>
              <a:rPr lang="de-CH" sz="2000" dirty="0">
                <a:latin typeface="+mn-lt"/>
              </a:rPr>
              <a:t> ein sicheres Daheim und haben daher zufriedene und engagierte </a:t>
            </a:r>
            <a:r>
              <a:rPr lang="de-CH" sz="2000" dirty="0" err="1">
                <a:latin typeface="+mn-lt"/>
              </a:rPr>
              <a:t>BewohnerInnen</a:t>
            </a:r>
            <a:r>
              <a:rPr lang="de-CH" sz="2000" dirty="0">
                <a:latin typeface="+mn-lt"/>
              </a:rPr>
              <a:t> mit Quartierbezug </a:t>
            </a:r>
          </a:p>
          <a:p>
            <a:pPr marL="342900" indent="-342900" fontAlgn="auto">
              <a:lnSpc>
                <a:spcPct val="120000"/>
              </a:lnSpc>
              <a:spcBef>
                <a:spcPct val="20000"/>
              </a:spcBef>
              <a:spcAft>
                <a:spcPts val="0"/>
              </a:spcAft>
              <a:defRPr/>
            </a:pPr>
            <a:endParaRPr lang="de-CH" sz="2000" dirty="0">
              <a:latin typeface="+mn-lt"/>
            </a:endParaRPr>
          </a:p>
          <a:p>
            <a:pPr marL="342900" indent="-342900" fontAlgn="auto">
              <a:lnSpc>
                <a:spcPct val="120000"/>
              </a:lnSpc>
              <a:spcBef>
                <a:spcPct val="20000"/>
              </a:spcBef>
              <a:spcAft>
                <a:spcPts val="0"/>
              </a:spcAft>
              <a:defRPr/>
            </a:pPr>
            <a:r>
              <a:rPr lang="de-CH" sz="2000" dirty="0">
                <a:latin typeface="+mn-lt"/>
              </a:rPr>
              <a:t>deshalb:</a:t>
            </a:r>
          </a:p>
          <a:p>
            <a:pPr marL="342900" indent="-342900" fontAlgn="auto">
              <a:lnSpc>
                <a:spcPct val="120000"/>
              </a:lnSpc>
              <a:spcBef>
                <a:spcPct val="20000"/>
              </a:spcBef>
              <a:spcAft>
                <a:spcPts val="0"/>
              </a:spcAft>
              <a:buFont typeface="Arial" pitchFamily="34" charset="0"/>
              <a:buChar char="•"/>
              <a:defRPr/>
            </a:pPr>
            <a:r>
              <a:rPr lang="de-CH" sz="2000" dirty="0">
                <a:latin typeface="+mn-lt"/>
              </a:rPr>
              <a:t>brauchen sie spezielle Förderung und Unterstützung, da sie im freien Boden- Markt schlechtere Karten haben</a:t>
            </a:r>
          </a:p>
          <a:p>
            <a:pPr marL="342900" indent="-342900" fontAlgn="auto">
              <a:lnSpc>
                <a:spcPct val="120000"/>
              </a:lnSpc>
              <a:spcBef>
                <a:spcPct val="20000"/>
              </a:spcBef>
              <a:spcAft>
                <a:spcPts val="0"/>
              </a:spcAft>
              <a:buFont typeface="Arial" pitchFamily="34" charset="0"/>
              <a:buChar char="•"/>
              <a:defRPr/>
            </a:pPr>
            <a:r>
              <a:rPr lang="de-CH" sz="2000" dirty="0">
                <a:latin typeface="+mn-lt"/>
              </a:rPr>
              <a:t>muss die seit Jahrzehnten bewährte und erfolgreiche Zusammenarbeit zwischen der Stadt Biel und den Genossenschaften produktiv und zukunftsweisend weitergeführt werden</a:t>
            </a:r>
          </a:p>
          <a:p>
            <a:pPr indent="-342900" fontAlgn="auto">
              <a:lnSpc>
                <a:spcPct val="120000"/>
              </a:lnSpc>
              <a:spcBef>
                <a:spcPct val="20000"/>
              </a:spcBef>
              <a:spcAft>
                <a:spcPts val="0"/>
              </a:spcAft>
              <a:defRPr/>
            </a:pPr>
            <a:r>
              <a:rPr lang="de-CH" sz="1600" b="1" dirty="0">
                <a:latin typeface="+mn-lt"/>
              </a:rPr>
              <a:t>	</a:t>
            </a:r>
          </a:p>
          <a:p>
            <a:pPr marL="342900" indent="-342900" fontAlgn="auto">
              <a:spcBef>
                <a:spcPct val="20000"/>
              </a:spcBef>
              <a:spcAft>
                <a:spcPts val="0"/>
              </a:spcAft>
              <a:buFont typeface="Arial" pitchFamily="34" charset="0"/>
              <a:buNone/>
              <a:defRPr/>
            </a:pPr>
            <a:endParaRPr lang="de-CH"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Inhaltsplatzhalter 4"/>
          <p:cNvSpPr txBox="1">
            <a:spLocks/>
          </p:cNvSpPr>
          <p:nvPr/>
        </p:nvSpPr>
        <p:spPr bwMode="auto">
          <a:xfrm>
            <a:off x="1187450" y="1125538"/>
            <a:ext cx="7705725" cy="6480175"/>
          </a:xfrm>
          <a:prstGeom prst="rect">
            <a:avLst/>
          </a:prstGeom>
          <a:noFill/>
          <a:ln w="9525">
            <a:noFill/>
            <a:miter lim="800000"/>
            <a:headEnd/>
            <a:tailEnd/>
          </a:ln>
        </p:spPr>
        <p:txBody>
          <a:bodyPr/>
          <a:lstStyle/>
          <a:p>
            <a:pPr marL="342900" indent="-342900">
              <a:spcBef>
                <a:spcPct val="20000"/>
              </a:spcBef>
              <a:buFont typeface="Arial" charset="0"/>
              <a:buNone/>
            </a:pPr>
            <a:r>
              <a:rPr lang="de-CH" sz="2400" b="1">
                <a:latin typeface="Calibri" pitchFamily="34" charset="0"/>
              </a:rPr>
              <a:t>Was kann die Gemeinde tun?</a:t>
            </a:r>
          </a:p>
          <a:p>
            <a:pPr marL="342900" indent="-342900">
              <a:spcBef>
                <a:spcPct val="20000"/>
              </a:spcBef>
              <a:buFont typeface="Arial" charset="0"/>
              <a:buNone/>
            </a:pPr>
            <a:endParaRPr lang="de-CH" sz="1600">
              <a:latin typeface="Calibri" pitchFamily="34" charset="0"/>
            </a:endParaRPr>
          </a:p>
          <a:p>
            <a:pPr marL="342900" indent="-342900">
              <a:spcBef>
                <a:spcPct val="20000"/>
              </a:spcBef>
              <a:buFont typeface="Arial" charset="0"/>
              <a:buNone/>
            </a:pPr>
            <a:r>
              <a:rPr lang="de-CH" sz="2000" b="1">
                <a:latin typeface="Calibri" pitchFamily="34" charset="0"/>
              </a:rPr>
              <a:t>Intensive Zusammenarbeit der Gemeinwesen mit den Gemeinnützigen</a:t>
            </a:r>
          </a:p>
          <a:p>
            <a:pPr marL="342900" indent="-342900">
              <a:spcBef>
                <a:spcPct val="20000"/>
              </a:spcBef>
              <a:buFont typeface="Arial" charset="0"/>
              <a:buNone/>
            </a:pPr>
            <a:r>
              <a:rPr lang="de-CH" sz="2000" b="1">
                <a:latin typeface="Calibri" pitchFamily="34" charset="0"/>
              </a:rPr>
              <a:t>…zusammen am gleichen Strick…</a:t>
            </a:r>
          </a:p>
          <a:p>
            <a:pPr marL="342900" indent="-342900">
              <a:spcBef>
                <a:spcPct val="20000"/>
              </a:spcBef>
              <a:buFont typeface="Arial" charset="0"/>
              <a:buNone/>
            </a:pPr>
            <a:r>
              <a:rPr lang="de-CH" sz="1600">
                <a:latin typeface="Calibri" pitchFamily="34" charset="0"/>
              </a:rPr>
              <a:t> </a:t>
            </a:r>
          </a:p>
          <a:p>
            <a:pPr marL="342900" indent="-342900">
              <a:spcBef>
                <a:spcPct val="20000"/>
              </a:spcBef>
              <a:buFont typeface="Arial" charset="0"/>
              <a:buNone/>
            </a:pPr>
            <a:r>
              <a:rPr lang="de-CH" sz="1600">
                <a:latin typeface="Calibri" pitchFamily="34" charset="0"/>
              </a:rPr>
              <a:t>Gemeinsame Lösung spezifischer Bedürfnisse von Gemeinwesen: z.B.</a:t>
            </a:r>
          </a:p>
          <a:p>
            <a:pPr marL="342900" indent="-342900">
              <a:spcBef>
                <a:spcPct val="20000"/>
              </a:spcBef>
              <a:buFont typeface="Arial" charset="0"/>
              <a:buChar char="•"/>
            </a:pPr>
            <a:endParaRPr lang="de-CH" sz="1600">
              <a:latin typeface="Calibri" pitchFamily="34" charset="0"/>
            </a:endParaRPr>
          </a:p>
          <a:p>
            <a:pPr marL="342900" indent="-342900">
              <a:spcBef>
                <a:spcPct val="20000"/>
              </a:spcBef>
              <a:buFont typeface="Arial" charset="0"/>
              <a:buChar char="•"/>
            </a:pPr>
            <a:r>
              <a:rPr lang="de-CH" sz="1600">
                <a:latin typeface="Calibri" pitchFamily="34" charset="0"/>
              </a:rPr>
              <a:t>Grosse Wohnungen für junge Familien</a:t>
            </a:r>
          </a:p>
          <a:p>
            <a:pPr marL="342900" indent="-342900">
              <a:spcBef>
                <a:spcPct val="20000"/>
              </a:spcBef>
              <a:buFont typeface="Arial" charset="0"/>
              <a:buChar char="•"/>
            </a:pPr>
            <a:r>
              <a:rPr lang="de-CH" sz="1600">
                <a:latin typeface="Calibri" pitchFamily="34" charset="0"/>
              </a:rPr>
              <a:t>Günstige Wohnungen für einkommensschwache Haushalte</a:t>
            </a:r>
          </a:p>
          <a:p>
            <a:pPr marL="342900" indent="-342900">
              <a:spcBef>
                <a:spcPct val="20000"/>
              </a:spcBef>
              <a:buFont typeface="Arial" charset="0"/>
              <a:buChar char="•"/>
            </a:pPr>
            <a:r>
              <a:rPr lang="de-CH" sz="1600">
                <a:latin typeface="Calibri" pitchFamily="34" charset="0"/>
              </a:rPr>
              <a:t>Behindertengerechte Alterswohnungen mit Serviceangeboten</a:t>
            </a:r>
          </a:p>
          <a:p>
            <a:pPr marL="342900" indent="-342900">
              <a:spcBef>
                <a:spcPct val="20000"/>
              </a:spcBef>
              <a:buFont typeface="Arial" charset="0"/>
              <a:buChar char="•"/>
            </a:pPr>
            <a:r>
              <a:rPr lang="de-CH" sz="1600">
                <a:latin typeface="Calibri" pitchFamily="34" charset="0"/>
              </a:rPr>
              <a:t>Ergänzung des Wohnungsangebotes mit spezifischen Wohnformen</a:t>
            </a:r>
          </a:p>
          <a:p>
            <a:pPr marL="342900" indent="-342900">
              <a:spcBef>
                <a:spcPct val="20000"/>
              </a:spcBef>
              <a:buFont typeface="Arial" charset="0"/>
              <a:buChar char="•"/>
            </a:pPr>
            <a:r>
              <a:rPr lang="de-CH" sz="1600">
                <a:latin typeface="Calibri" pitchFamily="34" charset="0"/>
              </a:rPr>
              <a:t>spezielle Wohnformen wie Alterswohngemeinschaften, Wohnungen für Personen in Ausbildung , Grosshaushalte für Wohngemeinschaften, Kombinationen von Wohnen und Arbeiten, Niedrigstandardwohnen, etc. </a:t>
            </a:r>
          </a:p>
          <a:p>
            <a:pPr marL="342900" indent="-342900">
              <a:spcBef>
                <a:spcPct val="20000"/>
              </a:spcBef>
              <a:buFont typeface="Arial" charset="0"/>
              <a:buChar char="•"/>
            </a:pPr>
            <a:r>
              <a:rPr lang="de-CH" sz="1600">
                <a:latin typeface="Calibri" pitchFamily="34" charset="0"/>
              </a:rPr>
              <a:t>etc.</a:t>
            </a:r>
          </a:p>
          <a:p>
            <a:pPr marL="342900" indent="-342900">
              <a:spcBef>
                <a:spcPct val="20000"/>
              </a:spcBef>
              <a:buFont typeface="Arial" charset="0"/>
              <a:buNone/>
            </a:pPr>
            <a:endParaRPr lang="de-CH" sz="1600">
              <a:latin typeface="Calibri" pitchFamily="34" charset="0"/>
            </a:endParaRPr>
          </a:p>
          <a:p>
            <a:pPr marL="342900" indent="-342900">
              <a:spcBef>
                <a:spcPct val="20000"/>
              </a:spcBef>
              <a:buFont typeface="Arial" charset="0"/>
              <a:buNone/>
            </a:pPr>
            <a:endParaRPr lang="de-CH">
              <a:latin typeface="Calibri"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4"/>
          <p:cNvSpPr txBox="1">
            <a:spLocks/>
          </p:cNvSpPr>
          <p:nvPr/>
        </p:nvSpPr>
        <p:spPr>
          <a:xfrm>
            <a:off x="1187450" y="908050"/>
            <a:ext cx="7705725" cy="6049963"/>
          </a:xfrm>
          <a:prstGeom prst="rect">
            <a:avLst/>
          </a:prstGeom>
        </p:spPr>
        <p:txBody>
          <a:bodyPr>
            <a:normAutofit fontScale="92500" lnSpcReduction="20000"/>
          </a:bodyPr>
          <a:lstStyle/>
          <a:p>
            <a:pPr marL="342900" indent="-342900" fontAlgn="auto">
              <a:spcBef>
                <a:spcPct val="20000"/>
              </a:spcBef>
              <a:spcAft>
                <a:spcPts val="0"/>
              </a:spcAft>
              <a:buFont typeface="Arial" pitchFamily="34" charset="0"/>
              <a:buNone/>
              <a:defRPr/>
            </a:pPr>
            <a:r>
              <a:rPr lang="de-CH" sz="2400" b="1" dirty="0">
                <a:latin typeface="+mn-lt"/>
              </a:rPr>
              <a:t>Was kann die Gemeinde tun?</a:t>
            </a:r>
          </a:p>
          <a:p>
            <a:pPr marL="342900" indent="-342900" fontAlgn="auto">
              <a:spcBef>
                <a:spcPct val="20000"/>
              </a:spcBef>
              <a:spcAft>
                <a:spcPts val="0"/>
              </a:spcAft>
              <a:defRPr/>
            </a:pPr>
            <a:endParaRPr lang="de-CH" sz="1600" dirty="0">
              <a:latin typeface="+mn-lt"/>
            </a:endParaRPr>
          </a:p>
          <a:p>
            <a:pPr marL="342900" indent="-342900" fontAlgn="auto">
              <a:spcBef>
                <a:spcPct val="20000"/>
              </a:spcBef>
              <a:spcAft>
                <a:spcPts val="0"/>
              </a:spcAft>
              <a:defRPr/>
            </a:pPr>
            <a:r>
              <a:rPr lang="de-CH" sz="2000" b="1" dirty="0">
                <a:latin typeface="+mn-lt"/>
              </a:rPr>
              <a:t>1. Aktive Bodenpolitik:  </a:t>
            </a:r>
          </a:p>
          <a:p>
            <a:pPr marL="342900" indent="-342900" fontAlgn="auto">
              <a:lnSpc>
                <a:spcPct val="120000"/>
              </a:lnSpc>
              <a:spcBef>
                <a:spcPct val="20000"/>
              </a:spcBef>
              <a:spcAft>
                <a:spcPts val="0"/>
              </a:spcAft>
              <a:defRPr/>
            </a:pPr>
            <a:r>
              <a:rPr lang="de-CH" sz="1600" b="1" dirty="0">
                <a:latin typeface="+mn-lt"/>
              </a:rPr>
              <a:t>	</a:t>
            </a:r>
            <a:r>
              <a:rPr lang="de-CH" sz="1600" dirty="0">
                <a:latin typeface="+mn-lt"/>
              </a:rPr>
              <a:t>-  Gemeinde kauft Boden</a:t>
            </a:r>
            <a:br>
              <a:rPr lang="de-CH" sz="1600" dirty="0">
                <a:latin typeface="+mn-lt"/>
              </a:rPr>
            </a:br>
            <a:r>
              <a:rPr lang="de-CH" sz="1600" dirty="0">
                <a:latin typeface="+mn-lt"/>
              </a:rPr>
              <a:t>-  gezielte Landabgabe an Gemeinnützige im Baurecht</a:t>
            </a:r>
          </a:p>
          <a:p>
            <a:pPr marL="342900" indent="-342900" fontAlgn="auto">
              <a:spcBef>
                <a:spcPct val="20000"/>
              </a:spcBef>
              <a:spcAft>
                <a:spcPts val="0"/>
              </a:spcAft>
              <a:defRPr/>
            </a:pPr>
            <a:endParaRPr lang="de-CH" sz="1600" b="1" dirty="0">
              <a:latin typeface="+mn-lt"/>
            </a:endParaRPr>
          </a:p>
          <a:p>
            <a:pPr marL="342900" indent="-342900" fontAlgn="auto">
              <a:spcBef>
                <a:spcPct val="20000"/>
              </a:spcBef>
              <a:spcAft>
                <a:spcPts val="0"/>
              </a:spcAft>
              <a:defRPr/>
            </a:pPr>
            <a:r>
              <a:rPr lang="de-CH" sz="2000" b="1" dirty="0">
                <a:latin typeface="+mn-lt"/>
              </a:rPr>
              <a:t>2. Finanzhilfen</a:t>
            </a:r>
          </a:p>
          <a:p>
            <a:pPr marL="342900" indent="-342900" fontAlgn="auto">
              <a:lnSpc>
                <a:spcPct val="120000"/>
              </a:lnSpc>
              <a:spcBef>
                <a:spcPct val="20000"/>
              </a:spcBef>
              <a:spcAft>
                <a:spcPts val="0"/>
              </a:spcAft>
              <a:defRPr/>
            </a:pPr>
            <a:r>
              <a:rPr lang="de-CH" sz="2000" b="1" dirty="0">
                <a:latin typeface="+mn-lt"/>
              </a:rPr>
              <a:t>	</a:t>
            </a:r>
            <a:r>
              <a:rPr lang="de-CH" sz="1600" dirty="0">
                <a:latin typeface="+mn-lt"/>
              </a:rPr>
              <a:t>-  vergünstigte Darlehen</a:t>
            </a:r>
          </a:p>
          <a:p>
            <a:pPr marL="342900" indent="-342900" fontAlgn="auto">
              <a:lnSpc>
                <a:spcPct val="120000"/>
              </a:lnSpc>
              <a:spcBef>
                <a:spcPct val="20000"/>
              </a:spcBef>
              <a:spcAft>
                <a:spcPts val="0"/>
              </a:spcAft>
              <a:defRPr/>
            </a:pPr>
            <a:r>
              <a:rPr lang="de-CH" sz="1600" dirty="0">
                <a:latin typeface="+mn-lt"/>
              </a:rPr>
              <a:t>	-  à fonds perdu- Beiträge</a:t>
            </a:r>
          </a:p>
          <a:p>
            <a:pPr marL="342900" indent="-342900" fontAlgn="auto">
              <a:spcBef>
                <a:spcPct val="20000"/>
              </a:spcBef>
              <a:spcAft>
                <a:spcPts val="0"/>
              </a:spcAft>
              <a:defRPr/>
            </a:pPr>
            <a:endParaRPr lang="de-CH" sz="2000" b="1" dirty="0">
              <a:latin typeface="+mn-lt"/>
            </a:endParaRPr>
          </a:p>
          <a:p>
            <a:pPr marL="342900" indent="-342900" fontAlgn="auto">
              <a:lnSpc>
                <a:spcPct val="120000"/>
              </a:lnSpc>
              <a:spcBef>
                <a:spcPct val="20000"/>
              </a:spcBef>
              <a:spcAft>
                <a:spcPts val="0"/>
              </a:spcAft>
              <a:defRPr/>
            </a:pPr>
            <a:r>
              <a:rPr lang="de-CH" sz="2000" b="1" dirty="0">
                <a:latin typeface="+mn-lt"/>
              </a:rPr>
              <a:t>3. Planerische Massnahmen:</a:t>
            </a:r>
            <a:br>
              <a:rPr lang="de-CH" sz="2000" b="1" dirty="0">
                <a:latin typeface="+mn-lt"/>
              </a:rPr>
            </a:br>
            <a:r>
              <a:rPr lang="de-CH" sz="1600" dirty="0">
                <a:latin typeface="+mn-lt"/>
              </a:rPr>
              <a:t>gem. Gutachten der Vereinigung für Landesplanung im Auftrag des BWO</a:t>
            </a:r>
            <a:br>
              <a:rPr lang="de-CH" sz="1600" dirty="0">
                <a:latin typeface="+mn-lt"/>
              </a:rPr>
            </a:br>
            <a:r>
              <a:rPr lang="de-CH" sz="1600" b="1" dirty="0" err="1">
                <a:latin typeface="+mn-lt"/>
              </a:rPr>
              <a:t>www.vlp-aspan.ch</a:t>
            </a:r>
            <a:endParaRPr lang="de-CH" sz="1600" b="1" dirty="0">
              <a:latin typeface="+mn-lt"/>
            </a:endParaRPr>
          </a:p>
          <a:p>
            <a:pPr marL="342900" indent="-342900" fontAlgn="auto">
              <a:lnSpc>
                <a:spcPct val="120000"/>
              </a:lnSpc>
              <a:spcBef>
                <a:spcPct val="20000"/>
              </a:spcBef>
              <a:spcAft>
                <a:spcPts val="0"/>
              </a:spcAft>
              <a:defRPr/>
            </a:pPr>
            <a:r>
              <a:rPr lang="de-CH" sz="1600" b="1" dirty="0">
                <a:latin typeface="+mn-lt"/>
              </a:rPr>
              <a:t>	-  </a:t>
            </a:r>
            <a:r>
              <a:rPr lang="de-CH" sz="1600" dirty="0">
                <a:latin typeface="+mn-lt"/>
              </a:rPr>
              <a:t>Bestimmungen im Rahmen der Zonenplanung</a:t>
            </a:r>
            <a:br>
              <a:rPr lang="de-CH" sz="1600" dirty="0">
                <a:latin typeface="+mn-lt"/>
              </a:rPr>
            </a:br>
            <a:r>
              <a:rPr lang="de-CH" sz="1600" dirty="0">
                <a:latin typeface="+mn-lt"/>
              </a:rPr>
              <a:t>-  Bestimmungen in </a:t>
            </a:r>
            <a:r>
              <a:rPr lang="de-CH" sz="1600" dirty="0" err="1">
                <a:latin typeface="+mn-lt"/>
              </a:rPr>
              <a:t>Ueberbauungsordnungen</a:t>
            </a:r>
            <a:endParaRPr lang="de-CH" sz="1600" dirty="0">
              <a:latin typeface="+mn-lt"/>
            </a:endParaRPr>
          </a:p>
          <a:p>
            <a:pPr marL="342900" indent="-342900" fontAlgn="auto">
              <a:spcBef>
                <a:spcPct val="20000"/>
              </a:spcBef>
              <a:spcAft>
                <a:spcPts val="0"/>
              </a:spcAft>
              <a:defRPr/>
            </a:pPr>
            <a:endParaRPr lang="de-CH" sz="1600" b="1" dirty="0">
              <a:latin typeface="+mn-lt"/>
            </a:endParaRPr>
          </a:p>
          <a:p>
            <a:pPr marL="342900" indent="-342900" fontAlgn="auto">
              <a:lnSpc>
                <a:spcPct val="120000"/>
              </a:lnSpc>
              <a:spcBef>
                <a:spcPct val="20000"/>
              </a:spcBef>
              <a:spcAft>
                <a:spcPts val="0"/>
              </a:spcAft>
              <a:buFont typeface="Arial" pitchFamily="34" charset="0"/>
              <a:buChar char="•"/>
              <a:defRPr/>
            </a:pPr>
            <a:r>
              <a:rPr lang="de-CH" sz="1600" b="1" dirty="0">
                <a:latin typeface="+mn-lt"/>
              </a:rPr>
              <a:t>Wohnanteile für gemeinnützigen Wohnungsbau</a:t>
            </a:r>
          </a:p>
          <a:p>
            <a:pPr marL="342900" indent="-342900" fontAlgn="auto">
              <a:lnSpc>
                <a:spcPct val="120000"/>
              </a:lnSpc>
              <a:spcBef>
                <a:spcPct val="20000"/>
              </a:spcBef>
              <a:spcAft>
                <a:spcPts val="0"/>
              </a:spcAft>
              <a:buFont typeface="Arial" pitchFamily="34" charset="0"/>
              <a:buChar char="•"/>
              <a:defRPr/>
            </a:pPr>
            <a:r>
              <a:rPr lang="de-CH" sz="1600" b="1" dirty="0">
                <a:latin typeface="+mn-lt"/>
              </a:rPr>
              <a:t>Nutzungsprivilegien für gemeinnützigen Wohnungsbau</a:t>
            </a:r>
          </a:p>
          <a:p>
            <a:pPr marL="342900" indent="-342900" fontAlgn="auto">
              <a:lnSpc>
                <a:spcPct val="120000"/>
              </a:lnSpc>
              <a:spcBef>
                <a:spcPct val="20000"/>
              </a:spcBef>
              <a:spcAft>
                <a:spcPts val="0"/>
              </a:spcAft>
              <a:buFont typeface="Arial" pitchFamily="34" charset="0"/>
              <a:buChar char="•"/>
              <a:defRPr/>
            </a:pPr>
            <a:r>
              <a:rPr lang="de-CH" sz="1600" b="1" dirty="0">
                <a:latin typeface="+mn-lt"/>
              </a:rPr>
              <a:t>Kaufrecht der Gemeinde bei </a:t>
            </a:r>
            <a:r>
              <a:rPr lang="de-CH" sz="1600" b="1" dirty="0" err="1">
                <a:latin typeface="+mn-lt"/>
              </a:rPr>
              <a:t>Neueinzonungen</a:t>
            </a:r>
            <a:endParaRPr lang="de-CH" sz="1600" b="1" dirty="0">
              <a:latin typeface="+mn-lt"/>
            </a:endParaRPr>
          </a:p>
          <a:p>
            <a:pPr marL="342900" indent="-342900" fontAlgn="auto">
              <a:lnSpc>
                <a:spcPct val="120000"/>
              </a:lnSpc>
              <a:spcBef>
                <a:spcPct val="20000"/>
              </a:spcBef>
              <a:spcAft>
                <a:spcPts val="0"/>
              </a:spcAft>
              <a:buFont typeface="Arial" pitchFamily="34" charset="0"/>
              <a:buChar char="•"/>
              <a:defRPr/>
            </a:pPr>
            <a:r>
              <a:rPr lang="de-CH" sz="1600" b="1" dirty="0">
                <a:latin typeface="+mn-lt"/>
              </a:rPr>
              <a:t>Ausgestaltung der Mehrwertabschöpfung</a:t>
            </a:r>
          </a:p>
          <a:p>
            <a:pPr marL="342900" indent="-342900" fontAlgn="auto">
              <a:spcBef>
                <a:spcPct val="20000"/>
              </a:spcBef>
              <a:spcAft>
                <a:spcPts val="0"/>
              </a:spcAft>
              <a:defRPr/>
            </a:pPr>
            <a:r>
              <a:rPr lang="de-CH" sz="1600" b="1" dirty="0">
                <a:latin typeface="+mn-lt"/>
              </a:rPr>
              <a:t/>
            </a:r>
            <a:br>
              <a:rPr lang="de-CH" sz="1600" b="1" dirty="0">
                <a:latin typeface="+mn-lt"/>
              </a:rPr>
            </a:br>
            <a:r>
              <a:rPr lang="de-CH" sz="1600" b="1" dirty="0">
                <a:latin typeface="+mn-lt"/>
              </a:rPr>
              <a:t>	</a:t>
            </a:r>
          </a:p>
          <a:p>
            <a:pPr marL="342900" indent="-342900" fontAlgn="auto">
              <a:spcBef>
                <a:spcPct val="20000"/>
              </a:spcBef>
              <a:spcAft>
                <a:spcPts val="0"/>
              </a:spcAft>
              <a:buFont typeface="Arial" pitchFamily="34" charset="0"/>
              <a:buNone/>
              <a:defRPr/>
            </a:pPr>
            <a:endParaRPr lang="de-CH" sz="1600" dirty="0">
              <a:latin typeface="+mn-lt"/>
            </a:endParaRPr>
          </a:p>
          <a:p>
            <a:pPr marL="342900" indent="-342900" fontAlgn="auto">
              <a:spcBef>
                <a:spcPct val="20000"/>
              </a:spcBef>
              <a:spcAft>
                <a:spcPts val="0"/>
              </a:spcAft>
              <a:buFont typeface="Arial" pitchFamily="34" charset="0"/>
              <a:buNone/>
              <a:defRPr/>
            </a:pPr>
            <a:endParaRPr lang="de-CH" dirty="0">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4"/>
          <p:cNvSpPr txBox="1">
            <a:spLocks/>
          </p:cNvSpPr>
          <p:nvPr/>
        </p:nvSpPr>
        <p:spPr>
          <a:xfrm>
            <a:off x="1116013" y="1125538"/>
            <a:ext cx="8027987" cy="6480175"/>
          </a:xfrm>
          <a:prstGeom prst="rect">
            <a:avLst/>
          </a:prstGeom>
        </p:spPr>
        <p:txBody>
          <a:bodyPr>
            <a:normAutofit lnSpcReduction="10000"/>
          </a:bodyPr>
          <a:lstStyle/>
          <a:p>
            <a:pPr marL="342900" indent="-342900" fontAlgn="auto">
              <a:spcBef>
                <a:spcPct val="20000"/>
              </a:spcBef>
              <a:spcAft>
                <a:spcPts val="0"/>
              </a:spcAft>
              <a:defRPr/>
            </a:pPr>
            <a:r>
              <a:rPr lang="de-CH" sz="2600" b="1" dirty="0">
                <a:latin typeface="+mn-lt"/>
              </a:rPr>
              <a:t>Planerische Massnahmen:</a:t>
            </a:r>
          </a:p>
          <a:p>
            <a:pPr marL="342900" indent="-342900" fontAlgn="auto">
              <a:spcBef>
                <a:spcPct val="20000"/>
              </a:spcBef>
              <a:spcAft>
                <a:spcPts val="0"/>
              </a:spcAft>
              <a:defRPr/>
            </a:pPr>
            <a:endParaRPr lang="de-CH" sz="1600" b="1" dirty="0">
              <a:latin typeface="+mn-lt"/>
            </a:endParaRPr>
          </a:p>
          <a:p>
            <a:pPr marL="342900" indent="-342900" fontAlgn="auto">
              <a:spcBef>
                <a:spcPct val="20000"/>
              </a:spcBef>
              <a:spcAft>
                <a:spcPts val="0"/>
              </a:spcAft>
              <a:defRPr/>
            </a:pPr>
            <a:r>
              <a:rPr lang="de-CH" sz="2000" b="1" dirty="0">
                <a:latin typeface="+mn-lt"/>
              </a:rPr>
              <a:t>Wohnanteile für gemeinnützigen Wohnungsbau</a:t>
            </a:r>
          </a:p>
          <a:p>
            <a:pPr marL="342900" indent="-342900" fontAlgn="auto">
              <a:spcBef>
                <a:spcPct val="20000"/>
              </a:spcBef>
              <a:spcAft>
                <a:spcPts val="0"/>
              </a:spcAft>
              <a:defRPr/>
            </a:pPr>
            <a:endParaRPr lang="de-CH" sz="2000" b="1" dirty="0">
              <a:latin typeface="+mn-lt"/>
            </a:endParaRPr>
          </a:p>
          <a:p>
            <a:pPr marL="342900" indent="-342900" fontAlgn="auto">
              <a:spcBef>
                <a:spcPct val="20000"/>
              </a:spcBef>
              <a:spcAft>
                <a:spcPts val="0"/>
              </a:spcAft>
              <a:buFont typeface="Arial" pitchFamily="34" charset="0"/>
              <a:buChar char="•"/>
              <a:defRPr/>
            </a:pPr>
            <a:r>
              <a:rPr lang="de-CH" sz="1600" dirty="0">
                <a:latin typeface="+mn-lt"/>
              </a:rPr>
              <a:t>Festlegung  in einzelnen Arealen resp. </a:t>
            </a:r>
            <a:r>
              <a:rPr lang="de-CH" sz="1600" dirty="0" err="1">
                <a:latin typeface="+mn-lt"/>
              </a:rPr>
              <a:t>Ueberbauungsordnungen</a:t>
            </a:r>
            <a:r>
              <a:rPr lang="de-CH" sz="1600" dirty="0">
                <a:latin typeface="+mn-lt"/>
              </a:rPr>
              <a:t> eines </a:t>
            </a:r>
            <a:r>
              <a:rPr lang="de-CH" sz="1600" b="1" dirty="0">
                <a:latin typeface="+mn-lt"/>
              </a:rPr>
              <a:t>Mindestanteils für gemeinnützigen resp. preisgünstigen Wohnungsbau</a:t>
            </a:r>
            <a:r>
              <a:rPr lang="de-CH" sz="1600" dirty="0">
                <a:latin typeface="+mn-lt"/>
              </a:rPr>
              <a:t/>
            </a:r>
            <a:br>
              <a:rPr lang="de-CH" sz="1600" dirty="0">
                <a:latin typeface="+mn-lt"/>
              </a:rPr>
            </a:br>
            <a:r>
              <a:rPr lang="de-CH" sz="1600" dirty="0">
                <a:latin typeface="+mn-lt"/>
              </a:rPr>
              <a:t>analog: Erstwohnungsanteile</a:t>
            </a:r>
            <a:br>
              <a:rPr lang="de-CH" sz="1600" dirty="0">
                <a:latin typeface="+mn-lt"/>
              </a:rPr>
            </a:br>
            <a:r>
              <a:rPr lang="de-CH" sz="1600" dirty="0">
                <a:latin typeface="+mn-lt"/>
              </a:rPr>
              <a:t>Bsp. KVA- Areal in Bern, Volks- Initiative in Bern in Vorbereitung</a:t>
            </a:r>
            <a:br>
              <a:rPr lang="de-CH" sz="1600" dirty="0">
                <a:latin typeface="+mn-lt"/>
              </a:rPr>
            </a:br>
            <a:endParaRPr lang="de-CH" sz="1600" dirty="0">
              <a:latin typeface="+mn-lt"/>
            </a:endParaRPr>
          </a:p>
          <a:p>
            <a:pPr marL="342900" indent="-342900" fontAlgn="auto">
              <a:spcBef>
                <a:spcPct val="20000"/>
              </a:spcBef>
              <a:spcAft>
                <a:spcPts val="0"/>
              </a:spcAft>
              <a:buFont typeface="Arial" pitchFamily="34" charset="0"/>
              <a:buChar char="•"/>
              <a:defRPr/>
            </a:pPr>
            <a:r>
              <a:rPr lang="de-CH" sz="1600" dirty="0">
                <a:latin typeface="+mn-lt"/>
              </a:rPr>
              <a:t>Einführung eines </a:t>
            </a:r>
            <a:r>
              <a:rPr lang="de-CH" sz="1600" b="1" dirty="0">
                <a:latin typeface="+mn-lt"/>
              </a:rPr>
              <a:t>Zone für preisgünstigen Wohnungsbau</a:t>
            </a:r>
            <a:r>
              <a:rPr lang="de-CH" sz="1600" dirty="0">
                <a:latin typeface="+mn-lt"/>
              </a:rPr>
              <a:t/>
            </a:r>
            <a:br>
              <a:rPr lang="de-CH" sz="1600" dirty="0">
                <a:latin typeface="+mn-lt"/>
              </a:rPr>
            </a:br>
            <a:r>
              <a:rPr lang="de-CH" sz="1600" dirty="0">
                <a:latin typeface="+mn-lt"/>
              </a:rPr>
              <a:t>Bsp. Stadt Zug, Mindestanteil von 50% preisgünstigen Wohnungen mit Mietzinskontrolle</a:t>
            </a:r>
          </a:p>
          <a:p>
            <a:pPr marL="342900" indent="-342900" fontAlgn="auto">
              <a:spcBef>
                <a:spcPct val="20000"/>
              </a:spcBef>
              <a:spcAft>
                <a:spcPts val="0"/>
              </a:spcAft>
              <a:defRPr/>
            </a:pPr>
            <a:endParaRPr lang="de-CH" sz="1600" dirty="0">
              <a:latin typeface="+mn-lt"/>
            </a:endParaRPr>
          </a:p>
          <a:p>
            <a:pPr marL="342900" indent="-342900" fontAlgn="auto">
              <a:spcBef>
                <a:spcPct val="20000"/>
              </a:spcBef>
              <a:spcAft>
                <a:spcPts val="0"/>
              </a:spcAft>
              <a:defRPr/>
            </a:pPr>
            <a:endParaRPr lang="de-CH" sz="1600" dirty="0">
              <a:latin typeface="+mn-lt"/>
            </a:endParaRPr>
          </a:p>
          <a:p>
            <a:pPr marL="342900" indent="-342900" fontAlgn="auto">
              <a:spcBef>
                <a:spcPct val="20000"/>
              </a:spcBef>
              <a:spcAft>
                <a:spcPts val="0"/>
              </a:spcAft>
              <a:defRPr/>
            </a:pPr>
            <a:r>
              <a:rPr lang="de-CH" sz="2000" b="1" dirty="0">
                <a:latin typeface="+mn-lt"/>
              </a:rPr>
              <a:t>Nutzungsprivilegien für gemeinnützigen Wohnungsbau</a:t>
            </a:r>
          </a:p>
          <a:p>
            <a:pPr marL="342900" indent="-342900" fontAlgn="auto">
              <a:spcBef>
                <a:spcPct val="20000"/>
              </a:spcBef>
              <a:spcAft>
                <a:spcPts val="0"/>
              </a:spcAft>
              <a:defRPr/>
            </a:pPr>
            <a:endParaRPr lang="de-CH" sz="1600" b="1" dirty="0">
              <a:latin typeface="+mn-lt"/>
            </a:endParaRPr>
          </a:p>
          <a:p>
            <a:pPr marL="342900" indent="-342900" fontAlgn="auto">
              <a:spcBef>
                <a:spcPct val="20000"/>
              </a:spcBef>
              <a:spcAft>
                <a:spcPts val="0"/>
              </a:spcAft>
              <a:buFont typeface="Arial" pitchFamily="34" charset="0"/>
              <a:buChar char="•"/>
              <a:defRPr/>
            </a:pPr>
            <a:r>
              <a:rPr lang="de-CH" sz="1600" dirty="0">
                <a:latin typeface="+mn-lt"/>
              </a:rPr>
              <a:t>Erhöhung der Ausnützungsziffer (</a:t>
            </a:r>
            <a:r>
              <a:rPr lang="de-CH" sz="1600" b="1" dirty="0">
                <a:latin typeface="+mn-lt"/>
              </a:rPr>
              <a:t>Ausnutzungsbonus</a:t>
            </a:r>
            <a:r>
              <a:rPr lang="de-CH" sz="1600" dirty="0">
                <a:latin typeface="+mn-lt"/>
              </a:rPr>
              <a:t>)</a:t>
            </a:r>
            <a:br>
              <a:rPr lang="de-CH" sz="1600" dirty="0">
                <a:latin typeface="+mn-lt"/>
              </a:rPr>
            </a:br>
            <a:r>
              <a:rPr lang="de-CH" sz="1600" dirty="0">
                <a:latin typeface="+mn-lt"/>
              </a:rPr>
              <a:t>Bsp. Gemeinden Zug und Küssnacht: Bonus 10% für preisgünstigen Wohnungsbau</a:t>
            </a:r>
            <a:br>
              <a:rPr lang="de-CH" sz="1600" dirty="0">
                <a:latin typeface="+mn-lt"/>
              </a:rPr>
            </a:br>
            <a:endParaRPr lang="de-CH" sz="1600" dirty="0">
              <a:latin typeface="+mn-lt"/>
            </a:endParaRPr>
          </a:p>
          <a:p>
            <a:pPr marL="342900" indent="-342900" fontAlgn="auto">
              <a:spcBef>
                <a:spcPct val="20000"/>
              </a:spcBef>
              <a:spcAft>
                <a:spcPts val="0"/>
              </a:spcAft>
              <a:buFont typeface="Arial" pitchFamily="34" charset="0"/>
              <a:buChar char="•"/>
              <a:defRPr/>
            </a:pPr>
            <a:r>
              <a:rPr lang="de-CH" sz="1600" dirty="0">
                <a:latin typeface="+mn-lt"/>
              </a:rPr>
              <a:t>Zuschlag bei der Gebäudeabmessung</a:t>
            </a:r>
          </a:p>
          <a:p>
            <a:pPr marL="342900" indent="-342900" fontAlgn="auto">
              <a:spcBef>
                <a:spcPct val="20000"/>
              </a:spcBef>
              <a:spcAft>
                <a:spcPts val="0"/>
              </a:spcAft>
              <a:defRPr/>
            </a:pPr>
            <a:endParaRPr lang="de-CH" sz="1600" dirty="0">
              <a:latin typeface="+mn-lt"/>
            </a:endParaRPr>
          </a:p>
          <a:p>
            <a:pPr marL="342900" indent="-342900" fontAlgn="auto">
              <a:spcBef>
                <a:spcPct val="20000"/>
              </a:spcBef>
              <a:spcAft>
                <a:spcPts val="0"/>
              </a:spcAft>
              <a:defRPr/>
            </a:pPr>
            <a:endParaRPr lang="de-CH" sz="1600" b="1" dirty="0">
              <a:latin typeface="+mn-lt"/>
            </a:endParaRPr>
          </a:p>
          <a:p>
            <a:pPr marL="342900" indent="-342900" fontAlgn="auto">
              <a:spcBef>
                <a:spcPct val="20000"/>
              </a:spcBef>
              <a:spcAft>
                <a:spcPts val="0"/>
              </a:spcAft>
              <a:defRPr/>
            </a:pPr>
            <a:r>
              <a:rPr lang="de-CH" sz="1600" b="1" dirty="0">
                <a:latin typeface="+mn-lt"/>
              </a:rPr>
              <a:t/>
            </a:r>
            <a:br>
              <a:rPr lang="de-CH" sz="1600" b="1" dirty="0">
                <a:latin typeface="+mn-lt"/>
              </a:rPr>
            </a:br>
            <a:r>
              <a:rPr lang="de-CH" sz="1600" b="1" dirty="0">
                <a:latin typeface="+mn-lt"/>
              </a:rPr>
              <a:t>	</a:t>
            </a:r>
          </a:p>
          <a:p>
            <a:pPr marL="342900" indent="-342900" fontAlgn="auto">
              <a:spcBef>
                <a:spcPct val="20000"/>
              </a:spcBef>
              <a:spcAft>
                <a:spcPts val="0"/>
              </a:spcAft>
              <a:buFont typeface="Arial" pitchFamily="34" charset="0"/>
              <a:buNone/>
              <a:defRPr/>
            </a:pPr>
            <a:endParaRPr lang="de-CH" sz="1600" dirty="0">
              <a:latin typeface="+mn-lt"/>
            </a:endParaRPr>
          </a:p>
          <a:p>
            <a:pPr marL="342900" indent="-342900" fontAlgn="auto">
              <a:spcBef>
                <a:spcPct val="20000"/>
              </a:spcBef>
              <a:spcAft>
                <a:spcPts val="0"/>
              </a:spcAft>
              <a:buFont typeface="Arial" pitchFamily="34" charset="0"/>
              <a:buNone/>
              <a:defRPr/>
            </a:pPr>
            <a:endParaRPr lang="de-CH"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4"/>
          <p:cNvSpPr txBox="1">
            <a:spLocks/>
          </p:cNvSpPr>
          <p:nvPr/>
        </p:nvSpPr>
        <p:spPr>
          <a:xfrm>
            <a:off x="1116013" y="1125538"/>
            <a:ext cx="8027987" cy="6767512"/>
          </a:xfrm>
          <a:prstGeom prst="rect">
            <a:avLst/>
          </a:prstGeom>
        </p:spPr>
        <p:txBody>
          <a:bodyPr>
            <a:normAutofit fontScale="92500" lnSpcReduction="20000"/>
          </a:bodyPr>
          <a:lstStyle/>
          <a:p>
            <a:pPr marL="342900" indent="-342900" fontAlgn="auto">
              <a:spcBef>
                <a:spcPct val="20000"/>
              </a:spcBef>
              <a:spcAft>
                <a:spcPts val="0"/>
              </a:spcAft>
              <a:buFont typeface="Arial" pitchFamily="34" charset="0"/>
              <a:buNone/>
              <a:defRPr/>
            </a:pPr>
            <a:r>
              <a:rPr lang="de-CH" sz="2600" b="1" dirty="0">
                <a:latin typeface="+mn-lt"/>
              </a:rPr>
              <a:t>Was tut der Kanton Bern?</a:t>
            </a:r>
          </a:p>
          <a:p>
            <a:pPr marL="342900" indent="-342900" fontAlgn="auto">
              <a:spcBef>
                <a:spcPct val="20000"/>
              </a:spcBef>
              <a:spcAft>
                <a:spcPts val="0"/>
              </a:spcAft>
              <a:defRPr/>
            </a:pPr>
            <a:endParaRPr lang="de-CH" sz="1600" dirty="0">
              <a:latin typeface="+mn-lt"/>
            </a:endParaRPr>
          </a:p>
          <a:p>
            <a:pPr marL="342900" indent="-342900" fontAlgn="auto">
              <a:spcBef>
                <a:spcPct val="20000"/>
              </a:spcBef>
              <a:spcAft>
                <a:spcPts val="0"/>
              </a:spcAft>
              <a:defRPr/>
            </a:pPr>
            <a:endParaRPr lang="de-CH" sz="2000" b="1" dirty="0">
              <a:latin typeface="+mn-lt"/>
            </a:endParaRPr>
          </a:p>
          <a:p>
            <a:pPr marL="342900" indent="-342900" fontAlgn="auto">
              <a:spcBef>
                <a:spcPct val="20000"/>
              </a:spcBef>
              <a:spcAft>
                <a:spcPts val="0"/>
              </a:spcAft>
              <a:defRPr/>
            </a:pPr>
            <a:r>
              <a:rPr lang="de-CH" sz="2000" b="1" dirty="0">
                <a:latin typeface="+mn-lt"/>
              </a:rPr>
              <a:t>1. 	Gesetz über die Förderung des preisgünstigen Mietwohnungsangebotes PMG </a:t>
            </a:r>
          </a:p>
          <a:p>
            <a:pPr marL="342900" indent="-342900" fontAlgn="auto">
              <a:spcBef>
                <a:spcPct val="20000"/>
              </a:spcBef>
              <a:spcAft>
                <a:spcPts val="0"/>
              </a:spcAft>
              <a:defRPr/>
            </a:pPr>
            <a:r>
              <a:rPr lang="de-CH" sz="2000" b="1" dirty="0">
                <a:latin typeface="+mn-lt"/>
              </a:rPr>
              <a:t>	</a:t>
            </a:r>
            <a:r>
              <a:rPr lang="de-CH" sz="2000" dirty="0">
                <a:latin typeface="+mn-lt"/>
              </a:rPr>
              <a:t>Unterstützung für gemeinnützige Wohnbauträger als „Garanten“ für langfristig gesicherte preisgünstige Wohnungen</a:t>
            </a:r>
          </a:p>
          <a:p>
            <a:pPr marL="342900" indent="-342900" fontAlgn="auto">
              <a:spcBef>
                <a:spcPct val="20000"/>
              </a:spcBef>
              <a:spcAft>
                <a:spcPts val="0"/>
              </a:spcAft>
              <a:defRPr/>
            </a:pPr>
            <a:endParaRPr lang="de-CH" sz="2000" b="1" dirty="0">
              <a:latin typeface="+mn-lt"/>
            </a:endParaRPr>
          </a:p>
          <a:p>
            <a:pPr marL="342900" indent="-342900" fontAlgn="auto">
              <a:spcBef>
                <a:spcPct val="20000"/>
              </a:spcBef>
              <a:spcAft>
                <a:spcPts val="0"/>
              </a:spcAft>
              <a:defRPr/>
            </a:pPr>
            <a:endParaRPr lang="de-CH" sz="2000" b="1" dirty="0">
              <a:latin typeface="+mn-lt"/>
            </a:endParaRPr>
          </a:p>
          <a:p>
            <a:pPr marL="342900" indent="-342900" fontAlgn="auto">
              <a:spcBef>
                <a:spcPct val="20000"/>
              </a:spcBef>
              <a:spcAft>
                <a:spcPts val="0"/>
              </a:spcAft>
              <a:defRPr/>
            </a:pPr>
            <a:r>
              <a:rPr lang="de-CH" sz="2000" b="1" dirty="0">
                <a:latin typeface="+mn-lt"/>
              </a:rPr>
              <a:t>2. 	Förderstelle gemeinnütziger Wohnungsbau</a:t>
            </a:r>
          </a:p>
          <a:p>
            <a:pPr marL="342900" indent="-342900" fontAlgn="auto">
              <a:spcBef>
                <a:spcPct val="20000"/>
              </a:spcBef>
              <a:spcAft>
                <a:spcPts val="0"/>
              </a:spcAft>
              <a:defRPr/>
            </a:pPr>
            <a:r>
              <a:rPr lang="de-CH" sz="2000" b="1" dirty="0">
                <a:latin typeface="+mn-lt"/>
              </a:rPr>
              <a:t>	Leistungsauftrag an SVW Bern- Solothurn</a:t>
            </a:r>
          </a:p>
          <a:p>
            <a:pPr marL="342900" indent="-342900" fontAlgn="auto">
              <a:spcBef>
                <a:spcPct val="20000"/>
              </a:spcBef>
              <a:spcAft>
                <a:spcPts val="0"/>
              </a:spcAft>
              <a:defRPr/>
            </a:pPr>
            <a:r>
              <a:rPr lang="de-CH" sz="2000" b="1" dirty="0">
                <a:latin typeface="+mn-lt"/>
              </a:rPr>
              <a:t>	</a:t>
            </a:r>
            <a:r>
              <a:rPr lang="de-CH" sz="2000" dirty="0">
                <a:latin typeface="+mn-lt"/>
              </a:rPr>
              <a:t> Prüfung und Begleitung der Fördergesuche </a:t>
            </a:r>
          </a:p>
          <a:p>
            <a:pPr marL="342900" indent="-342900" fontAlgn="auto">
              <a:spcBef>
                <a:spcPct val="20000"/>
              </a:spcBef>
              <a:spcAft>
                <a:spcPts val="0"/>
              </a:spcAft>
              <a:defRPr/>
            </a:pPr>
            <a:r>
              <a:rPr lang="de-CH" sz="2000" dirty="0">
                <a:latin typeface="+mn-lt"/>
              </a:rPr>
              <a:t>	Beratungen für gemeinnützige Wohnbauträger</a:t>
            </a:r>
          </a:p>
          <a:p>
            <a:pPr marL="342900" indent="-342900" fontAlgn="auto">
              <a:spcBef>
                <a:spcPct val="20000"/>
              </a:spcBef>
              <a:spcAft>
                <a:spcPts val="0"/>
              </a:spcAft>
              <a:defRPr/>
            </a:pPr>
            <a:r>
              <a:rPr lang="de-CH" sz="2000" dirty="0">
                <a:latin typeface="+mn-lt"/>
              </a:rPr>
              <a:t>	          z.B. Zusammenarbeit Gemeinwesen- gemeinnützige Wohnbauträger</a:t>
            </a:r>
          </a:p>
          <a:p>
            <a:pPr marL="342900" indent="-342900" fontAlgn="auto">
              <a:spcBef>
                <a:spcPct val="20000"/>
              </a:spcBef>
              <a:spcAft>
                <a:spcPts val="0"/>
              </a:spcAft>
              <a:defRPr/>
            </a:pPr>
            <a:r>
              <a:rPr lang="de-CH" sz="2000" dirty="0">
                <a:latin typeface="+mn-lt"/>
              </a:rPr>
              <a:t>	eigene Projekte zur Förderung des gemeinnützigen Wohnungsbaus</a:t>
            </a:r>
          </a:p>
          <a:p>
            <a:pPr marL="342900" indent="-342900" fontAlgn="auto">
              <a:spcBef>
                <a:spcPct val="20000"/>
              </a:spcBef>
              <a:spcAft>
                <a:spcPts val="0"/>
              </a:spcAft>
              <a:defRPr/>
            </a:pPr>
            <a:endParaRPr lang="de-CH" sz="2000" dirty="0">
              <a:latin typeface="+mn-lt"/>
            </a:endParaRPr>
          </a:p>
          <a:p>
            <a:pPr fontAlgn="auto">
              <a:spcBef>
                <a:spcPts val="0"/>
              </a:spcBef>
              <a:spcAft>
                <a:spcPts val="0"/>
              </a:spcAft>
              <a:defRPr/>
            </a:pPr>
            <a:endParaRPr lang="de-CH" sz="2000" dirty="0">
              <a:latin typeface="+mn-lt"/>
            </a:endParaRPr>
          </a:p>
          <a:p>
            <a:pPr fontAlgn="auto">
              <a:spcBef>
                <a:spcPts val="0"/>
              </a:spcBef>
              <a:spcAft>
                <a:spcPts val="0"/>
              </a:spcAft>
              <a:defRPr/>
            </a:pPr>
            <a:endParaRPr lang="de-CH" sz="1000" dirty="0">
              <a:latin typeface="+mn-lt"/>
            </a:endParaRPr>
          </a:p>
          <a:p>
            <a:pPr fontAlgn="auto">
              <a:spcBef>
                <a:spcPts val="0"/>
              </a:spcBef>
              <a:spcAft>
                <a:spcPts val="0"/>
              </a:spcAft>
              <a:defRPr/>
            </a:pPr>
            <a:endParaRPr lang="de-CH" sz="2000" dirty="0">
              <a:latin typeface="+mn-lt"/>
            </a:endParaRPr>
          </a:p>
          <a:p>
            <a:pPr marL="342900" indent="-342900" fontAlgn="auto">
              <a:spcBef>
                <a:spcPct val="20000"/>
              </a:spcBef>
              <a:spcAft>
                <a:spcPts val="0"/>
              </a:spcAft>
              <a:defRPr/>
            </a:pPr>
            <a:endParaRPr lang="de-CH" sz="2000" dirty="0">
              <a:latin typeface="+mn-lt"/>
            </a:endParaRPr>
          </a:p>
          <a:p>
            <a:pPr marL="342900" indent="-342900" fontAlgn="auto">
              <a:spcBef>
                <a:spcPct val="20000"/>
              </a:spcBef>
              <a:spcAft>
                <a:spcPts val="0"/>
              </a:spcAft>
              <a:defRPr/>
            </a:pPr>
            <a:r>
              <a:rPr lang="de-CH" sz="2000" dirty="0">
                <a:latin typeface="+mn-lt"/>
              </a:rPr>
              <a:t>	</a:t>
            </a:r>
          </a:p>
          <a:p>
            <a:pPr marL="342900" indent="-342900" fontAlgn="auto">
              <a:spcBef>
                <a:spcPct val="20000"/>
              </a:spcBef>
              <a:spcAft>
                <a:spcPts val="0"/>
              </a:spcAft>
              <a:defRPr/>
            </a:pPr>
            <a:r>
              <a:rPr lang="de-CH" sz="2000" dirty="0">
                <a:latin typeface="+mn-lt"/>
              </a:rPr>
              <a:t>	</a:t>
            </a:r>
          </a:p>
          <a:p>
            <a:pPr marL="342900" indent="-342900" fontAlgn="auto">
              <a:spcBef>
                <a:spcPct val="20000"/>
              </a:spcBef>
              <a:spcAft>
                <a:spcPts val="0"/>
              </a:spcAft>
              <a:defRPr/>
            </a:pPr>
            <a:r>
              <a:rPr lang="de-CH" sz="1600" b="1" dirty="0">
                <a:latin typeface="+mn-lt"/>
              </a:rPr>
              <a:t/>
            </a:r>
            <a:br>
              <a:rPr lang="de-CH" sz="1600" b="1" dirty="0">
                <a:latin typeface="+mn-lt"/>
              </a:rPr>
            </a:br>
            <a:r>
              <a:rPr lang="de-CH" sz="1600" b="1" dirty="0">
                <a:latin typeface="+mn-lt"/>
              </a:rPr>
              <a:t>	</a:t>
            </a:r>
          </a:p>
          <a:p>
            <a:pPr marL="342900" indent="-342900" fontAlgn="auto">
              <a:spcBef>
                <a:spcPct val="20000"/>
              </a:spcBef>
              <a:spcAft>
                <a:spcPts val="0"/>
              </a:spcAft>
              <a:buFont typeface="Arial" pitchFamily="34" charset="0"/>
              <a:buNone/>
              <a:defRPr/>
            </a:pPr>
            <a:endParaRPr lang="de-CH" sz="1600" dirty="0">
              <a:latin typeface="+mn-lt"/>
            </a:endParaRPr>
          </a:p>
          <a:p>
            <a:pPr marL="342900" indent="-342900" fontAlgn="auto">
              <a:spcBef>
                <a:spcPct val="20000"/>
              </a:spcBef>
              <a:spcAft>
                <a:spcPts val="0"/>
              </a:spcAft>
              <a:buFont typeface="Arial" pitchFamily="34" charset="0"/>
              <a:buNone/>
              <a:defRPr/>
            </a:pPr>
            <a:endParaRPr lang="de-CH" dirty="0">
              <a:latin typeface="+mn-lt"/>
            </a:endParaRPr>
          </a:p>
        </p:txBody>
      </p:sp>
      <p:sp>
        <p:nvSpPr>
          <p:cNvPr id="31746" name="Rechteck 2"/>
          <p:cNvSpPr>
            <a:spLocks noChangeArrowheads="1"/>
          </p:cNvSpPr>
          <p:nvPr/>
        </p:nvSpPr>
        <p:spPr bwMode="auto">
          <a:xfrm>
            <a:off x="1476375" y="5516563"/>
            <a:ext cx="4572000" cy="369887"/>
          </a:xfrm>
          <a:prstGeom prst="rect">
            <a:avLst/>
          </a:prstGeom>
          <a:noFill/>
          <a:ln w="9525">
            <a:noFill/>
            <a:miter lim="800000"/>
            <a:headEnd/>
            <a:tailEnd/>
          </a:ln>
        </p:spPr>
        <p:txBody>
          <a:bodyPr>
            <a:spAutoFit/>
          </a:bodyPr>
          <a:lstStyle/>
          <a:p>
            <a:endParaRPr lang="de-CH">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Inhaltsplatzhalter 2"/>
          <p:cNvSpPr>
            <a:spLocks noGrp="1"/>
          </p:cNvSpPr>
          <p:nvPr>
            <p:ph idx="1"/>
          </p:nvPr>
        </p:nvSpPr>
        <p:spPr>
          <a:xfrm>
            <a:off x="1187450" y="1600200"/>
            <a:ext cx="7499350" cy="4525963"/>
          </a:xfrm>
        </p:spPr>
        <p:txBody>
          <a:bodyPr/>
          <a:lstStyle/>
          <a:p>
            <a:pPr marL="0" indent="0">
              <a:buFont typeface="Arial" charset="0"/>
              <a:buNone/>
            </a:pPr>
            <a:r>
              <a:rPr lang="de-CH" sz="2400" b="1" smtClean="0"/>
              <a:t>Das Gesetz gewährt Finanzhilfen für…</a:t>
            </a:r>
          </a:p>
        </p:txBody>
      </p:sp>
      <p:pic>
        <p:nvPicPr>
          <p:cNvPr id="32770" name="Picture 3"/>
          <p:cNvPicPr>
            <a:picLocks noChangeAspect="1" noChangeArrowheads="1"/>
          </p:cNvPicPr>
          <p:nvPr/>
        </p:nvPicPr>
        <p:blipFill>
          <a:blip r:embed="rId2"/>
          <a:srcRect/>
          <a:stretch>
            <a:fillRect/>
          </a:stretch>
        </p:blipFill>
        <p:spPr bwMode="auto">
          <a:xfrm>
            <a:off x="0" y="2246313"/>
            <a:ext cx="8934450" cy="2046287"/>
          </a:xfrm>
          <a:prstGeom prst="rect">
            <a:avLst/>
          </a:prstGeom>
          <a:noFill/>
          <a:ln w="9525">
            <a:noFill/>
            <a:miter lim="800000"/>
            <a:headEnd/>
            <a:tailEnd/>
          </a:ln>
        </p:spPr>
      </p:pic>
      <p:sp>
        <p:nvSpPr>
          <p:cNvPr id="32771" name="Inhaltsplatzhalter 2"/>
          <p:cNvSpPr txBox="1">
            <a:spLocks/>
          </p:cNvSpPr>
          <p:nvPr/>
        </p:nvSpPr>
        <p:spPr bwMode="auto">
          <a:xfrm>
            <a:off x="1339850" y="4868863"/>
            <a:ext cx="7499350" cy="1193800"/>
          </a:xfrm>
          <a:prstGeom prst="rect">
            <a:avLst/>
          </a:prstGeom>
          <a:noFill/>
          <a:ln w="9525">
            <a:noFill/>
            <a:miter lim="800000"/>
            <a:headEnd/>
            <a:tailEnd/>
          </a:ln>
        </p:spPr>
        <p:txBody>
          <a:bodyPr/>
          <a:lstStyle/>
          <a:p>
            <a:pPr marL="342900" indent="-342900">
              <a:spcBef>
                <a:spcPct val="20000"/>
              </a:spcBef>
              <a:buFont typeface="Arial" charset="0"/>
              <a:buChar char="•"/>
            </a:pPr>
            <a:r>
              <a:rPr lang="de-CH" sz="2400">
                <a:latin typeface="Calibri" pitchFamily="34" charset="0"/>
              </a:rPr>
              <a:t>Beitrag: bis 50% der Förderprojekt-Kosten</a:t>
            </a:r>
          </a:p>
          <a:p>
            <a:pPr marL="342900" indent="-342900">
              <a:spcBef>
                <a:spcPct val="20000"/>
              </a:spcBef>
              <a:buFont typeface="Arial" charset="0"/>
              <a:buChar char="•"/>
            </a:pPr>
            <a:r>
              <a:rPr lang="de-CH" sz="2400">
                <a:latin typeface="Calibri" pitchFamily="34" charset="0"/>
              </a:rPr>
              <a:t>bis 2 Mio. CHF jährlich</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16013" y="836613"/>
            <a:ext cx="7499350" cy="2952750"/>
          </a:xfrm>
        </p:spPr>
        <p:txBody>
          <a:bodyPr rtlCol="0">
            <a:normAutofit/>
          </a:bodyPr>
          <a:lstStyle/>
          <a:p>
            <a:pPr marL="0" indent="0" fontAlgn="auto">
              <a:spcAft>
                <a:spcPts val="0"/>
              </a:spcAft>
              <a:buFont typeface="Arial" pitchFamily="34" charset="0"/>
              <a:buNone/>
              <a:defRPr/>
            </a:pPr>
            <a:r>
              <a:rPr lang="de-CH" sz="2400" b="1" dirty="0" err="1" smtClean="0"/>
              <a:t>Eintretenskriterien</a:t>
            </a:r>
            <a:r>
              <a:rPr lang="de-CH" sz="2400" dirty="0" smtClean="0"/>
              <a:t> (Auswahl)</a:t>
            </a:r>
          </a:p>
          <a:p>
            <a:pPr marL="0" indent="0" fontAlgn="auto">
              <a:spcAft>
                <a:spcPts val="0"/>
              </a:spcAft>
              <a:buFont typeface="Arial" pitchFamily="34" charset="0"/>
              <a:buNone/>
              <a:defRPr/>
            </a:pPr>
            <a:endParaRPr lang="de-CH" sz="2000" dirty="0" smtClean="0"/>
          </a:p>
          <a:p>
            <a:pPr fontAlgn="auto">
              <a:spcAft>
                <a:spcPts val="0"/>
              </a:spcAft>
              <a:buFont typeface="Arial" pitchFamily="34" charset="0"/>
              <a:buChar char="•"/>
              <a:defRPr/>
            </a:pPr>
            <a:r>
              <a:rPr lang="de-DE" sz="2000" dirty="0"/>
              <a:t>mindestens </a:t>
            </a:r>
            <a:r>
              <a:rPr lang="de-DE" sz="2000" b="1" dirty="0"/>
              <a:t>10 Mietwohnungen </a:t>
            </a:r>
            <a:r>
              <a:rPr lang="de-DE" sz="2000" dirty="0" smtClean="0"/>
              <a:t>betroffen</a:t>
            </a:r>
          </a:p>
          <a:p>
            <a:pPr fontAlgn="auto">
              <a:spcAft>
                <a:spcPts val="0"/>
              </a:spcAft>
              <a:buFont typeface="Arial" pitchFamily="34" charset="0"/>
              <a:buChar char="•"/>
              <a:defRPr/>
            </a:pPr>
            <a:r>
              <a:rPr lang="de-DE" sz="2000" b="1" dirty="0" smtClean="0"/>
              <a:t>preisgünstige Wohnungen </a:t>
            </a:r>
            <a:r>
              <a:rPr lang="de-DE" sz="2000" dirty="0" smtClean="0"/>
              <a:t>(Einhalten </a:t>
            </a:r>
            <a:r>
              <a:rPr lang="de-DE" sz="2000" dirty="0"/>
              <a:t>der </a:t>
            </a:r>
            <a:r>
              <a:rPr lang="de-DE" sz="2000" dirty="0" smtClean="0"/>
              <a:t>Kostenlimiten des BWO; günstig im Quartier-/Gemeindevergleich)</a:t>
            </a:r>
          </a:p>
          <a:p>
            <a:pPr fontAlgn="auto">
              <a:spcAft>
                <a:spcPts val="0"/>
              </a:spcAft>
              <a:buFont typeface="Arial" pitchFamily="34" charset="0"/>
              <a:buChar char="•"/>
              <a:defRPr/>
            </a:pPr>
            <a:r>
              <a:rPr lang="de-DE" sz="2000" dirty="0" smtClean="0">
                <a:sym typeface="Wingdings"/>
              </a:rPr>
              <a:t>Fi</a:t>
            </a:r>
            <a:r>
              <a:rPr lang="de-DE" sz="2000" dirty="0" smtClean="0"/>
              <a:t>nanziert wird die </a:t>
            </a:r>
            <a:r>
              <a:rPr lang="de-DE" sz="2000" b="1" dirty="0" smtClean="0"/>
              <a:t>Anfangsphase</a:t>
            </a:r>
            <a:r>
              <a:rPr lang="de-DE" sz="2000" dirty="0" smtClean="0"/>
              <a:t> </a:t>
            </a:r>
            <a:r>
              <a:rPr lang="de-DE" sz="2000" b="1" dirty="0" smtClean="0"/>
              <a:t>eines Projekts</a:t>
            </a:r>
          </a:p>
          <a:p>
            <a:pPr fontAlgn="auto">
              <a:spcAft>
                <a:spcPts val="0"/>
              </a:spcAft>
              <a:buFont typeface="Arial" pitchFamily="34" charset="0"/>
              <a:buChar char="•"/>
              <a:defRPr/>
            </a:pPr>
            <a:r>
              <a:rPr lang="de-DE" sz="2000" dirty="0" smtClean="0"/>
              <a:t>mit dem Projekt wurde </a:t>
            </a:r>
            <a:r>
              <a:rPr lang="de-DE" sz="2000" b="1" dirty="0" smtClean="0"/>
              <a:t>noch nicht begonnen</a:t>
            </a:r>
            <a:endParaRPr lang="de-CH" sz="2000" dirty="0"/>
          </a:p>
        </p:txBody>
      </p:sp>
      <p:sp>
        <p:nvSpPr>
          <p:cNvPr id="4" name="Inhaltsplatzhalter 2"/>
          <p:cNvSpPr txBox="1">
            <a:spLocks/>
          </p:cNvSpPr>
          <p:nvPr/>
        </p:nvSpPr>
        <p:spPr>
          <a:xfrm>
            <a:off x="1116013" y="3933825"/>
            <a:ext cx="7499350" cy="4525963"/>
          </a:xfrm>
          <a:prstGeom prst="rect">
            <a:avLst/>
          </a:prstGeom>
        </p:spPr>
        <p:txBody>
          <a:bodyPr>
            <a:normAutofit/>
          </a:bodyPr>
          <a:lstStyle/>
          <a:p>
            <a:pPr fontAlgn="auto">
              <a:spcBef>
                <a:spcPct val="20000"/>
              </a:spcBef>
              <a:spcAft>
                <a:spcPts val="0"/>
              </a:spcAft>
              <a:buFont typeface="Arial" pitchFamily="34" charset="0"/>
              <a:buNone/>
              <a:defRPr/>
            </a:pPr>
            <a:r>
              <a:rPr lang="de-CH" sz="2400" b="1" dirty="0">
                <a:latin typeface="+mn-lt"/>
              </a:rPr>
              <a:t>Prüfkriterien</a:t>
            </a:r>
            <a:r>
              <a:rPr lang="de-CH" sz="2400" dirty="0">
                <a:latin typeface="+mn-lt"/>
              </a:rPr>
              <a:t> (Auswahl)</a:t>
            </a:r>
          </a:p>
          <a:p>
            <a:pPr marL="342900" indent="-342900" fontAlgn="auto">
              <a:spcBef>
                <a:spcPct val="20000"/>
              </a:spcBef>
              <a:spcAft>
                <a:spcPts val="0"/>
              </a:spcAft>
              <a:buFont typeface="Arial" pitchFamily="34" charset="0"/>
              <a:buChar char="•"/>
              <a:defRPr/>
            </a:pPr>
            <a:r>
              <a:rPr lang="de-DE" sz="2000" dirty="0">
                <a:latin typeface="+mn-lt"/>
              </a:rPr>
              <a:t>Mietwohnungen mit breitem </a:t>
            </a:r>
            <a:r>
              <a:rPr lang="de-DE" sz="2000" b="1" dirty="0">
                <a:latin typeface="+mn-lt"/>
              </a:rPr>
              <a:t>Mietermix</a:t>
            </a:r>
            <a:r>
              <a:rPr lang="de-DE" sz="2000" dirty="0">
                <a:latin typeface="+mn-lt"/>
              </a:rPr>
              <a:t/>
            </a:r>
            <a:br>
              <a:rPr lang="de-DE" sz="2000" dirty="0">
                <a:latin typeface="+mn-lt"/>
              </a:rPr>
            </a:br>
            <a:r>
              <a:rPr lang="de-DE" sz="2000" dirty="0">
                <a:latin typeface="+mn-lt"/>
              </a:rPr>
              <a:t>(z.B. Einkommen, Haushalts-Typen etc.); </a:t>
            </a:r>
            <a:r>
              <a:rPr lang="de-DE" sz="2000" b="1" dirty="0">
                <a:latin typeface="+mn-lt"/>
              </a:rPr>
              <a:t>Regeln</a:t>
            </a:r>
            <a:r>
              <a:rPr lang="de-DE" sz="2000" dirty="0">
                <a:latin typeface="+mn-lt"/>
              </a:rPr>
              <a:t>, die dies garantieren</a:t>
            </a:r>
          </a:p>
          <a:p>
            <a:pPr marL="342900" indent="-342900" fontAlgn="auto">
              <a:spcBef>
                <a:spcPct val="20000"/>
              </a:spcBef>
              <a:spcAft>
                <a:spcPts val="0"/>
              </a:spcAft>
              <a:buFont typeface="Arial" pitchFamily="34" charset="0"/>
              <a:buChar char="•"/>
              <a:defRPr/>
            </a:pPr>
            <a:r>
              <a:rPr lang="de-DE" sz="2000" dirty="0">
                <a:latin typeface="+mn-lt"/>
              </a:rPr>
              <a:t>Innovative und </a:t>
            </a:r>
            <a:r>
              <a:rPr lang="de-DE" sz="2000" b="1" dirty="0">
                <a:latin typeface="+mn-lt"/>
              </a:rPr>
              <a:t>modellhafte</a:t>
            </a:r>
            <a:r>
              <a:rPr lang="de-DE" sz="2000" dirty="0">
                <a:latin typeface="+mn-lt"/>
              </a:rPr>
              <a:t> Projekte</a:t>
            </a:r>
          </a:p>
          <a:p>
            <a:pPr marL="342900" indent="-342900" fontAlgn="auto">
              <a:spcBef>
                <a:spcPct val="20000"/>
              </a:spcBef>
              <a:spcAft>
                <a:spcPts val="0"/>
              </a:spcAft>
              <a:buFont typeface="Arial" pitchFamily="34" charset="0"/>
              <a:buChar char="•"/>
              <a:defRPr/>
            </a:pPr>
            <a:r>
              <a:rPr lang="de-DE" sz="2000" dirty="0">
                <a:latin typeface="+mn-lt"/>
              </a:rPr>
              <a:t>Projekte mit einer </a:t>
            </a:r>
            <a:r>
              <a:rPr lang="de-DE" sz="2000" b="1" dirty="0">
                <a:latin typeface="+mn-lt"/>
              </a:rPr>
              <a:t>hohen Qualität</a:t>
            </a:r>
            <a:r>
              <a:rPr lang="de-DE" sz="2000" dirty="0">
                <a:latin typeface="+mn-lt"/>
              </a:rPr>
              <a:t> hinsichtlich </a:t>
            </a:r>
            <a:r>
              <a:rPr lang="de-DE" sz="2000" b="1" dirty="0">
                <a:latin typeface="+mn-lt"/>
              </a:rPr>
              <a:t>Gestaltung</a:t>
            </a:r>
            <a:r>
              <a:rPr lang="de-DE" sz="2000" dirty="0">
                <a:latin typeface="+mn-lt"/>
              </a:rPr>
              <a:t> der Wohnungen und des öffentlichen Raums</a:t>
            </a:r>
            <a:endParaRPr lang="de-CH" sz="2000" dirty="0">
              <a:latin typeface="+mn-lt"/>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Inhaltsplatzhalter 4"/>
          <p:cNvSpPr txBox="1">
            <a:spLocks/>
          </p:cNvSpPr>
          <p:nvPr/>
        </p:nvSpPr>
        <p:spPr bwMode="auto">
          <a:xfrm>
            <a:off x="1116013" y="1125538"/>
            <a:ext cx="7704137" cy="5732462"/>
          </a:xfrm>
          <a:prstGeom prst="rect">
            <a:avLst/>
          </a:prstGeom>
          <a:noFill/>
          <a:ln w="9525">
            <a:noFill/>
            <a:miter lim="800000"/>
            <a:headEnd/>
            <a:tailEnd/>
          </a:ln>
        </p:spPr>
        <p:txBody>
          <a:bodyPr/>
          <a:lstStyle/>
          <a:p>
            <a:pPr marL="342900" indent="-342900">
              <a:spcBef>
                <a:spcPct val="20000"/>
              </a:spcBef>
              <a:buFont typeface="Arial" charset="0"/>
              <a:buNone/>
            </a:pPr>
            <a:r>
              <a:rPr lang="de-CH" sz="2400" b="1">
                <a:latin typeface="Calibri" pitchFamily="34" charset="0"/>
              </a:rPr>
              <a:t>UNO-Jahr der Genossenschaften 2012</a:t>
            </a:r>
          </a:p>
          <a:p>
            <a:pPr marL="342900" indent="-342900">
              <a:spcBef>
                <a:spcPct val="20000"/>
              </a:spcBef>
            </a:pPr>
            <a:endParaRPr lang="de-CH" sz="1600">
              <a:latin typeface="Calibri" pitchFamily="34" charset="0"/>
            </a:endParaRPr>
          </a:p>
          <a:p>
            <a:pPr marL="342900" indent="-342900">
              <a:spcBef>
                <a:spcPct val="20000"/>
              </a:spcBef>
            </a:pPr>
            <a:r>
              <a:rPr lang="de-CH" sz="1600" b="1">
                <a:latin typeface="Calibri" pitchFamily="34" charset="0"/>
              </a:rPr>
              <a:t>Genossenschaftliches Wirtschaften als Erfolgsmodell</a:t>
            </a:r>
          </a:p>
          <a:p>
            <a:pPr marL="342900" indent="-342900">
              <a:spcBef>
                <a:spcPct val="20000"/>
              </a:spcBef>
            </a:pPr>
            <a:r>
              <a:rPr lang="de-CH" sz="1600" b="1">
                <a:latin typeface="Calibri" pitchFamily="34" charset="0"/>
              </a:rPr>
              <a:t>3. Weg zwischen Privateigentum und Staatseigentum</a:t>
            </a:r>
          </a:p>
          <a:p>
            <a:pPr marL="342900" indent="-342900">
              <a:spcBef>
                <a:spcPct val="20000"/>
              </a:spcBef>
            </a:pPr>
            <a:endParaRPr lang="de-CH" sz="1600">
              <a:latin typeface="Calibri" pitchFamily="34" charset="0"/>
            </a:endParaRPr>
          </a:p>
          <a:p>
            <a:pPr marL="342900" indent="-342900">
              <a:spcBef>
                <a:spcPct val="20000"/>
              </a:spcBef>
            </a:pPr>
            <a:endParaRPr lang="de-CH" sz="1600">
              <a:latin typeface="Calibri" pitchFamily="34" charset="0"/>
            </a:endParaRPr>
          </a:p>
          <a:p>
            <a:pPr marL="342900" indent="-342900">
              <a:spcBef>
                <a:spcPct val="20000"/>
              </a:spcBef>
            </a:pPr>
            <a:r>
              <a:rPr lang="de-CH" sz="1600" b="1">
                <a:latin typeface="Calibri" pitchFamily="34" charset="0"/>
              </a:rPr>
              <a:t>Grosse Firmen in der CH</a:t>
            </a:r>
            <a:r>
              <a:rPr lang="de-CH" sz="1600">
                <a:latin typeface="Calibri" pitchFamily="34" charset="0"/>
              </a:rPr>
              <a:t>:</a:t>
            </a:r>
          </a:p>
          <a:p>
            <a:pPr marL="342900" indent="-342900">
              <a:spcBef>
                <a:spcPct val="20000"/>
              </a:spcBef>
              <a:buFont typeface="Arial" charset="0"/>
              <a:buChar char="•"/>
            </a:pPr>
            <a:r>
              <a:rPr lang="de-CH" sz="1600">
                <a:latin typeface="Calibri" pitchFamily="34" charset="0"/>
              </a:rPr>
              <a:t>Coop, Migros, Mobiliar, Mobility, Raiffeisen, Landi, etc.</a:t>
            </a:r>
          </a:p>
          <a:p>
            <a:pPr marL="342900" indent="-342900">
              <a:spcBef>
                <a:spcPct val="20000"/>
              </a:spcBef>
            </a:pPr>
            <a:r>
              <a:rPr lang="de-CH" sz="1600">
                <a:latin typeface="Calibri" pitchFamily="34" charset="0"/>
              </a:rPr>
              <a:t>aber auch:</a:t>
            </a:r>
          </a:p>
          <a:p>
            <a:pPr marL="342900" indent="-342900">
              <a:spcBef>
                <a:spcPct val="20000"/>
              </a:spcBef>
              <a:buFont typeface="Arial" charset="0"/>
              <a:buChar char="•"/>
            </a:pPr>
            <a:r>
              <a:rPr lang="de-CH" sz="1600">
                <a:latin typeface="Calibri" pitchFamily="34" charset="0"/>
              </a:rPr>
              <a:t>landwirtschaftliche Genossenschaften, Alpgenossenschaften</a:t>
            </a:r>
          </a:p>
          <a:p>
            <a:pPr marL="342900" indent="-342900">
              <a:spcBef>
                <a:spcPct val="20000"/>
              </a:spcBef>
              <a:buFont typeface="Arial" charset="0"/>
              <a:buChar char="•"/>
            </a:pPr>
            <a:r>
              <a:rPr lang="de-CH" sz="1600">
                <a:latin typeface="Calibri" pitchFamily="34" charset="0"/>
              </a:rPr>
              <a:t>kleine alternative Genossenschaften der 70e Jahre: Restaurants, Läden, Handwerker, etc.</a:t>
            </a:r>
          </a:p>
          <a:p>
            <a:pPr marL="342900" indent="-342900">
              <a:spcBef>
                <a:spcPct val="20000"/>
              </a:spcBef>
              <a:buFont typeface="Arial" charset="0"/>
              <a:buChar char="•"/>
            </a:pPr>
            <a:endParaRPr lang="de-CH" sz="1600">
              <a:latin typeface="Calibri" pitchFamily="34" charset="0"/>
            </a:endParaRPr>
          </a:p>
          <a:p>
            <a:pPr marL="342900" indent="-342900">
              <a:spcBef>
                <a:spcPct val="20000"/>
              </a:spcBef>
            </a:pPr>
            <a:r>
              <a:rPr lang="de-CH" sz="1600">
                <a:latin typeface="Calibri" pitchFamily="34" charset="0"/>
              </a:rPr>
              <a:t>und natürlich </a:t>
            </a:r>
          </a:p>
          <a:p>
            <a:pPr marL="342900" indent="-342900">
              <a:spcBef>
                <a:spcPct val="20000"/>
              </a:spcBef>
            </a:pPr>
            <a:r>
              <a:rPr lang="de-CH" sz="1600" b="1">
                <a:latin typeface="Calibri" pitchFamily="34" charset="0"/>
              </a:rPr>
              <a:t>Wohnbaugenossenschaften mit 153‘000 Wohnungen von 3‘000‘000.</a:t>
            </a:r>
            <a:endParaRPr lang="de-CH" sz="1600" b="1">
              <a:solidFill>
                <a:srgbClr val="FF0000"/>
              </a:solidFill>
              <a:latin typeface="Calibri" pitchFamily="34" charset="0"/>
            </a:endParaRPr>
          </a:p>
          <a:p>
            <a:pPr marL="342900" indent="-342900">
              <a:spcBef>
                <a:spcPct val="20000"/>
              </a:spcBef>
            </a:pPr>
            <a:r>
              <a:rPr lang="de-CH" sz="1600" b="1">
                <a:latin typeface="Calibri" pitchFamily="34" charset="0"/>
              </a:rPr>
              <a:t>d.h. Marktanteil ca. 5.1%</a:t>
            </a:r>
          </a:p>
          <a:p>
            <a:pPr marL="342900" indent="-342900">
              <a:spcBef>
                <a:spcPct val="20000"/>
              </a:spcBef>
            </a:pPr>
            <a:endParaRPr lang="de-CH" sz="1600" b="1">
              <a:latin typeface="Calibri" pitchFamily="34" charset="0"/>
            </a:endParaRPr>
          </a:p>
          <a:p>
            <a:pPr marL="342900" indent="-342900">
              <a:spcBef>
                <a:spcPct val="20000"/>
              </a:spcBef>
            </a:pPr>
            <a:endParaRPr lang="de-CH" sz="1600" b="1">
              <a:latin typeface="Calibri" pitchFamily="34" charset="0"/>
            </a:endParaRPr>
          </a:p>
          <a:p>
            <a:pPr marL="342900" indent="-342900">
              <a:spcBef>
                <a:spcPct val="20000"/>
              </a:spcBef>
              <a:buFont typeface="Arial" charset="0"/>
              <a:buNone/>
            </a:pPr>
            <a:endParaRPr lang="de-CH">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el 1"/>
          <p:cNvSpPr>
            <a:spLocks noGrp="1"/>
          </p:cNvSpPr>
          <p:nvPr>
            <p:ph type="title"/>
          </p:nvPr>
        </p:nvSpPr>
        <p:spPr>
          <a:xfrm>
            <a:off x="1187450" y="1484313"/>
            <a:ext cx="7499350" cy="720725"/>
          </a:xfrm>
        </p:spPr>
        <p:txBody>
          <a:bodyPr/>
          <a:lstStyle/>
          <a:p>
            <a:pPr algn="l"/>
            <a:r>
              <a:rPr lang="de-CH" sz="2400" b="1" smtClean="0"/>
              <a:t>z.B. …drei Förderprojekte in Biel</a:t>
            </a:r>
          </a:p>
        </p:txBody>
      </p:sp>
      <p:sp>
        <p:nvSpPr>
          <p:cNvPr id="34818" name="Inhaltsplatzhalter 2"/>
          <p:cNvSpPr txBox="1">
            <a:spLocks/>
          </p:cNvSpPr>
          <p:nvPr/>
        </p:nvSpPr>
        <p:spPr bwMode="auto">
          <a:xfrm>
            <a:off x="1187450" y="2565400"/>
            <a:ext cx="7499350" cy="4525963"/>
          </a:xfrm>
          <a:prstGeom prst="rect">
            <a:avLst/>
          </a:prstGeom>
          <a:noFill/>
          <a:ln w="9525">
            <a:noFill/>
            <a:miter lim="800000"/>
            <a:headEnd/>
            <a:tailEnd/>
          </a:ln>
        </p:spPr>
        <p:txBody>
          <a:bodyPr/>
          <a:lstStyle/>
          <a:p>
            <a:pPr>
              <a:spcBef>
                <a:spcPct val="20000"/>
              </a:spcBef>
              <a:buFont typeface="Arial" charset="0"/>
              <a:buNone/>
            </a:pPr>
            <a:r>
              <a:rPr lang="de-CH" sz="2400" b="1">
                <a:latin typeface="Calibri" pitchFamily="34" charset="0"/>
              </a:rPr>
              <a:t>ABW Biel</a:t>
            </a:r>
            <a:r>
              <a:rPr lang="de-CH" sz="4400">
                <a:latin typeface="Calibri" pitchFamily="34" charset="0"/>
              </a:rPr>
              <a:t/>
            </a:r>
            <a:br>
              <a:rPr lang="de-CH" sz="4400">
                <a:latin typeface="Calibri" pitchFamily="34" charset="0"/>
              </a:rPr>
            </a:br>
            <a:r>
              <a:rPr lang="de-CH" sz="2400">
                <a:latin typeface="Calibri" pitchFamily="34" charset="0"/>
              </a:rPr>
              <a:t>Machbarkeitsstudie für langfristige Strategie</a:t>
            </a:r>
            <a:br>
              <a:rPr lang="de-CH" sz="2400">
                <a:latin typeface="Calibri" pitchFamily="34" charset="0"/>
              </a:rPr>
            </a:br>
            <a:endParaRPr lang="de-CH" sz="2400">
              <a:latin typeface="Calibri" pitchFamily="34" charset="0"/>
            </a:endParaRPr>
          </a:p>
          <a:p>
            <a:pPr>
              <a:spcBef>
                <a:spcPct val="20000"/>
              </a:spcBef>
              <a:buFont typeface="Arial" charset="0"/>
              <a:buNone/>
            </a:pPr>
            <a:r>
              <a:rPr lang="de-CH" sz="2400" b="1">
                <a:latin typeface="Calibri" pitchFamily="34" charset="0"/>
              </a:rPr>
              <a:t>Baugenossenschaft Mettlenweg, Biel</a:t>
            </a:r>
          </a:p>
          <a:p>
            <a:pPr>
              <a:spcBef>
                <a:spcPct val="20000"/>
              </a:spcBef>
              <a:buFont typeface="Arial" charset="0"/>
              <a:buNone/>
            </a:pPr>
            <a:r>
              <a:rPr lang="de-CH" sz="2400">
                <a:latin typeface="Calibri" pitchFamily="34" charset="0"/>
              </a:rPr>
              <a:t>Ersatzneubau, Modellvorhaben, Vorprojekt</a:t>
            </a:r>
          </a:p>
          <a:p>
            <a:pPr>
              <a:spcBef>
                <a:spcPct val="20000"/>
              </a:spcBef>
              <a:buFont typeface="Arial" charset="0"/>
              <a:buNone/>
            </a:pPr>
            <a:endParaRPr lang="de-CH" sz="2400">
              <a:latin typeface="Calibri" pitchFamily="34" charset="0"/>
            </a:endParaRPr>
          </a:p>
          <a:p>
            <a:pPr>
              <a:spcBef>
                <a:spcPct val="20000"/>
              </a:spcBef>
              <a:buFont typeface="Arial" charset="0"/>
              <a:buNone/>
            </a:pPr>
            <a:r>
              <a:rPr lang="de-CH" sz="2400" b="1">
                <a:latin typeface="Calibri" pitchFamily="34" charset="0"/>
              </a:rPr>
              <a:t>Genossenschaft FAB-A, Biel</a:t>
            </a:r>
          </a:p>
          <a:p>
            <a:pPr>
              <a:spcBef>
                <a:spcPct val="20000"/>
              </a:spcBef>
              <a:buFont typeface="Arial" charset="0"/>
              <a:buNone/>
            </a:pPr>
            <a:r>
              <a:rPr lang="de-CH" sz="2400">
                <a:latin typeface="Calibri" pitchFamily="34" charset="0"/>
              </a:rPr>
              <a:t>Neubauprojekt, autofreies Wohnen, Vorprojekt</a:t>
            </a:r>
          </a:p>
          <a:p>
            <a:pPr>
              <a:spcBef>
                <a:spcPct val="20000"/>
              </a:spcBef>
              <a:buFont typeface="Arial" charset="0"/>
              <a:buNone/>
            </a:pPr>
            <a:endParaRPr lang="de-CH" sz="2400">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87450" y="1600200"/>
            <a:ext cx="7272338" cy="4525963"/>
          </a:xfrm>
        </p:spPr>
        <p:txBody>
          <a:bodyPr rtlCol="0">
            <a:normAutofit/>
          </a:bodyPr>
          <a:lstStyle/>
          <a:p>
            <a:pPr marL="0" indent="0" fontAlgn="auto">
              <a:spcAft>
                <a:spcPts val="0"/>
              </a:spcAft>
              <a:buFont typeface="Arial" pitchFamily="34" charset="0"/>
              <a:buNone/>
              <a:defRPr/>
            </a:pPr>
            <a:endParaRPr lang="de-CH" b="1" dirty="0" smtClean="0">
              <a:solidFill>
                <a:srgbClr val="C00000"/>
              </a:solidFill>
              <a:latin typeface="+mj-lt"/>
            </a:endParaRPr>
          </a:p>
          <a:p>
            <a:pPr marL="0" indent="0" fontAlgn="auto">
              <a:spcAft>
                <a:spcPts val="0"/>
              </a:spcAft>
              <a:buFont typeface="Arial" pitchFamily="34" charset="0"/>
              <a:buNone/>
              <a:defRPr/>
            </a:pPr>
            <a:endParaRPr lang="de-CH" sz="2400" dirty="0"/>
          </a:p>
        </p:txBody>
      </p:sp>
      <p:pic>
        <p:nvPicPr>
          <p:cNvPr id="35842" name="Picture 3"/>
          <p:cNvPicPr>
            <a:picLocks noChangeAspect="1" noChangeArrowheads="1"/>
          </p:cNvPicPr>
          <p:nvPr/>
        </p:nvPicPr>
        <p:blipFill>
          <a:blip r:embed="rId3"/>
          <a:srcRect l="1260" t="3960" r="1260" b="23933"/>
          <a:stretch>
            <a:fillRect/>
          </a:stretch>
        </p:blipFill>
        <p:spPr bwMode="auto">
          <a:xfrm>
            <a:off x="0" y="1196975"/>
            <a:ext cx="9144000" cy="5184775"/>
          </a:xfrm>
          <a:prstGeom prst="rect">
            <a:avLst/>
          </a:prstGeom>
          <a:noFill/>
          <a:ln w="9525">
            <a:noFill/>
            <a:miter lim="800000"/>
            <a:headEnd/>
            <a:tailEnd/>
          </a:ln>
        </p:spPr>
      </p:pic>
      <p:sp>
        <p:nvSpPr>
          <p:cNvPr id="11" name="Titel 1"/>
          <p:cNvSpPr txBox="1">
            <a:spLocks/>
          </p:cNvSpPr>
          <p:nvPr/>
        </p:nvSpPr>
        <p:spPr>
          <a:xfrm>
            <a:off x="1187450" y="1008063"/>
            <a:ext cx="7499350" cy="719137"/>
          </a:xfrm>
          <a:prstGeom prst="rect">
            <a:avLst/>
          </a:prstGeom>
          <a:effectLst/>
        </p:spPr>
        <p:txBody>
          <a:bodyPr anchor="ctr">
            <a:normAutofit/>
          </a:bodyPr>
          <a:lstStyle/>
          <a:p>
            <a:pPr fontAlgn="auto">
              <a:spcAft>
                <a:spcPts val="0"/>
              </a:spcAft>
              <a:defRPr/>
            </a:pPr>
            <a:r>
              <a:rPr lang="de-CH" sz="2800" b="1" dirty="0">
                <a:solidFill>
                  <a:srgbClr val="D00000"/>
                </a:solidFill>
                <a:latin typeface="+mj-lt"/>
                <a:ea typeface="+mj-ea"/>
                <a:cs typeface="+mj-cs"/>
              </a:rPr>
              <a:t>ABW Biel</a:t>
            </a:r>
            <a:endParaRPr lang="de-CH" sz="2800" b="1" dirty="0">
              <a:solidFill>
                <a:srgbClr val="D00000"/>
              </a:solidFill>
              <a:latin typeface="+mj-lt"/>
              <a:ea typeface="+mj-ea"/>
              <a:cs typeface="+mj-cs"/>
            </a:endParaRPr>
          </a:p>
        </p:txBody>
      </p:sp>
      <p:sp>
        <p:nvSpPr>
          <p:cNvPr id="12" name="Titel 1"/>
          <p:cNvSpPr txBox="1">
            <a:spLocks/>
          </p:cNvSpPr>
          <p:nvPr/>
        </p:nvSpPr>
        <p:spPr>
          <a:xfrm>
            <a:off x="5076825" y="1844675"/>
            <a:ext cx="4067175" cy="4537075"/>
          </a:xfrm>
          <a:prstGeom prst="rect">
            <a:avLst/>
          </a:prstGeom>
          <a:solidFill>
            <a:schemeClr val="bg1">
              <a:alpha val="53000"/>
            </a:schemeClr>
          </a:solidFill>
          <a:effectLst>
            <a:outerShdw blurRad="50800" dist="38100" dir="10800000" algn="r" rotWithShape="0">
              <a:prstClr val="black">
                <a:alpha val="40000"/>
              </a:prstClr>
            </a:outerShdw>
          </a:effectLst>
        </p:spPr>
        <p:txBody>
          <a:bodyPr>
            <a:normAutofit lnSpcReduction="10000"/>
          </a:bodyPr>
          <a:lstStyle/>
          <a:p>
            <a:pPr fontAlgn="auto">
              <a:spcAft>
                <a:spcPts val="0"/>
              </a:spcAft>
              <a:defRPr/>
            </a:pPr>
            <a:r>
              <a:rPr lang="de-CH" sz="2000" b="1" dirty="0">
                <a:latin typeface="+mj-lt"/>
                <a:ea typeface="+mj-ea"/>
                <a:cs typeface="+mj-cs"/>
              </a:rPr>
              <a:t/>
            </a:r>
            <a:br>
              <a:rPr lang="de-CH" sz="2000" b="1" dirty="0">
                <a:latin typeface="+mj-lt"/>
                <a:ea typeface="+mj-ea"/>
                <a:cs typeface="+mj-cs"/>
              </a:rPr>
            </a:br>
            <a:r>
              <a:rPr lang="de-CH" sz="2000" b="1" dirty="0">
                <a:latin typeface="+mj-lt"/>
                <a:ea typeface="+mj-ea"/>
                <a:cs typeface="+mj-cs"/>
              </a:rPr>
              <a:t>Problem:</a:t>
            </a:r>
          </a:p>
          <a:p>
            <a:pPr fontAlgn="auto">
              <a:spcAft>
                <a:spcPts val="0"/>
              </a:spcAft>
              <a:defRPr/>
            </a:pPr>
            <a:r>
              <a:rPr lang="de-CH" sz="2000" b="1" dirty="0">
                <a:latin typeface="+mj-lt"/>
                <a:ea typeface="+mj-ea"/>
                <a:cs typeface="+mj-cs"/>
              </a:rPr>
              <a:t>&gt; Zu viele „gleiche“, aber nicht </a:t>
            </a:r>
            <a:br>
              <a:rPr lang="de-CH" sz="2000" b="1" dirty="0">
                <a:latin typeface="+mj-lt"/>
                <a:ea typeface="+mj-ea"/>
                <a:cs typeface="+mj-cs"/>
              </a:rPr>
            </a:br>
            <a:r>
              <a:rPr lang="de-CH" sz="2000" b="1" dirty="0">
                <a:latin typeface="+mj-lt"/>
                <a:ea typeface="+mj-ea"/>
                <a:cs typeface="+mj-cs"/>
              </a:rPr>
              <a:t>   zeitgenössische Wohnungen</a:t>
            </a:r>
          </a:p>
          <a:p>
            <a:pPr fontAlgn="auto">
              <a:spcAft>
                <a:spcPts val="0"/>
              </a:spcAft>
              <a:defRPr/>
            </a:pPr>
            <a:r>
              <a:rPr lang="de-CH" sz="2000" b="1" dirty="0">
                <a:latin typeface="+mj-lt"/>
                <a:ea typeface="+mj-ea"/>
                <a:cs typeface="+mj-cs"/>
              </a:rPr>
              <a:t>&gt; Bestehender Sanierungsbedarf</a:t>
            </a:r>
            <a:br>
              <a:rPr lang="de-CH" sz="2000" b="1" dirty="0">
                <a:latin typeface="+mj-lt"/>
                <a:ea typeface="+mj-ea"/>
                <a:cs typeface="+mj-cs"/>
              </a:rPr>
            </a:br>
            <a:r>
              <a:rPr lang="de-CH" sz="2000" b="1" dirty="0">
                <a:latin typeface="+mj-lt"/>
                <a:ea typeface="+mj-ea"/>
                <a:cs typeface="+mj-cs"/>
              </a:rPr>
              <a:t>&gt; Erhaltenswertes Ensemble</a:t>
            </a:r>
          </a:p>
          <a:p>
            <a:pPr fontAlgn="auto">
              <a:spcAft>
                <a:spcPts val="0"/>
              </a:spcAft>
              <a:defRPr/>
            </a:pPr>
            <a:endParaRPr lang="de-CH" sz="2000" b="1" dirty="0">
              <a:latin typeface="+mj-lt"/>
              <a:ea typeface="+mj-ea"/>
              <a:cs typeface="+mj-cs"/>
            </a:endParaRPr>
          </a:p>
          <a:p>
            <a:pPr fontAlgn="auto">
              <a:spcAft>
                <a:spcPts val="0"/>
              </a:spcAft>
              <a:defRPr/>
            </a:pPr>
            <a:r>
              <a:rPr lang="de-CH" sz="2000" b="1" dirty="0">
                <a:latin typeface="+mj-lt"/>
                <a:ea typeface="+mj-ea"/>
                <a:cs typeface="+mj-cs"/>
              </a:rPr>
              <a:t>Chance: </a:t>
            </a:r>
            <a:br>
              <a:rPr lang="de-CH" sz="2000" b="1" dirty="0">
                <a:latin typeface="+mj-lt"/>
                <a:ea typeface="+mj-ea"/>
                <a:cs typeface="+mj-cs"/>
              </a:rPr>
            </a:br>
            <a:r>
              <a:rPr lang="de-CH" sz="2000" b="1" dirty="0">
                <a:latin typeface="+mj-lt"/>
                <a:ea typeface="+mj-ea"/>
                <a:cs typeface="+mj-cs"/>
              </a:rPr>
              <a:t>&gt; Geringe Ausnutzung</a:t>
            </a:r>
            <a:br>
              <a:rPr lang="de-CH" sz="2000" b="1" dirty="0">
                <a:latin typeface="+mj-lt"/>
                <a:ea typeface="+mj-ea"/>
                <a:cs typeface="+mj-cs"/>
              </a:rPr>
            </a:br>
            <a:r>
              <a:rPr lang="de-CH" sz="2000" b="1" dirty="0">
                <a:latin typeface="+mj-lt"/>
                <a:ea typeface="+mj-ea"/>
                <a:cs typeface="+mj-cs"/>
              </a:rPr>
              <a:t>&gt; Neuer Vorstand</a:t>
            </a:r>
            <a:br>
              <a:rPr lang="de-CH" sz="2000" b="1" dirty="0">
                <a:latin typeface="+mj-lt"/>
                <a:ea typeface="+mj-ea"/>
                <a:cs typeface="+mj-cs"/>
              </a:rPr>
            </a:br>
            <a:r>
              <a:rPr lang="de-CH" sz="2000" b="1" dirty="0">
                <a:latin typeface="+mj-lt"/>
                <a:ea typeface="+mj-ea"/>
                <a:cs typeface="+mj-cs"/>
              </a:rPr>
              <a:t>&gt; Wille zur (sorgfältigen) Sanierung </a:t>
            </a:r>
            <a:br>
              <a:rPr lang="de-CH" sz="2000" b="1" dirty="0">
                <a:latin typeface="+mj-lt"/>
                <a:ea typeface="+mj-ea"/>
                <a:cs typeface="+mj-cs"/>
              </a:rPr>
            </a:br>
            <a:r>
              <a:rPr lang="de-CH" sz="2000" b="1" dirty="0">
                <a:latin typeface="+mj-lt"/>
                <a:ea typeface="+mj-ea"/>
                <a:cs typeface="+mj-cs"/>
              </a:rPr>
              <a:t>   und Erweiterung</a:t>
            </a:r>
          </a:p>
          <a:p>
            <a:pPr fontAlgn="auto">
              <a:spcAft>
                <a:spcPts val="0"/>
              </a:spcAft>
              <a:defRPr/>
            </a:pPr>
            <a:endParaRPr lang="de-CH" sz="2000" b="1" dirty="0">
              <a:latin typeface="+mj-lt"/>
              <a:ea typeface="+mj-ea"/>
              <a:cs typeface="+mj-cs"/>
            </a:endParaRPr>
          </a:p>
          <a:p>
            <a:pPr fontAlgn="auto">
              <a:spcAft>
                <a:spcPts val="0"/>
              </a:spcAft>
              <a:defRPr/>
            </a:pPr>
            <a:r>
              <a:rPr lang="de-CH" sz="2000" b="1" dirty="0">
                <a:latin typeface="+mj-lt"/>
                <a:ea typeface="+mj-ea"/>
                <a:cs typeface="+mj-cs"/>
              </a:rPr>
              <a:t>   Fördergelder für </a:t>
            </a:r>
            <a:br>
              <a:rPr lang="de-CH" sz="2000" b="1" dirty="0">
                <a:latin typeface="+mj-lt"/>
                <a:ea typeface="+mj-ea"/>
                <a:cs typeface="+mj-cs"/>
              </a:rPr>
            </a:br>
            <a:r>
              <a:rPr lang="de-CH" sz="2000" b="1" dirty="0">
                <a:latin typeface="+mj-lt"/>
                <a:ea typeface="+mj-ea"/>
                <a:cs typeface="+mj-cs"/>
              </a:rPr>
              <a:t>   Machbarkeitsstudie</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87450" y="1600200"/>
            <a:ext cx="7272338" cy="4525963"/>
          </a:xfrm>
        </p:spPr>
        <p:txBody>
          <a:bodyPr rtlCol="0">
            <a:normAutofit/>
          </a:bodyPr>
          <a:lstStyle/>
          <a:p>
            <a:pPr marL="0" indent="0" fontAlgn="auto">
              <a:spcAft>
                <a:spcPts val="0"/>
              </a:spcAft>
              <a:buFont typeface="Arial" pitchFamily="34" charset="0"/>
              <a:buNone/>
              <a:defRPr/>
            </a:pPr>
            <a:endParaRPr lang="de-CH" b="1" dirty="0" smtClean="0">
              <a:solidFill>
                <a:srgbClr val="C00000"/>
              </a:solidFill>
              <a:latin typeface="+mj-lt"/>
            </a:endParaRPr>
          </a:p>
          <a:p>
            <a:pPr marL="0" indent="0" fontAlgn="auto">
              <a:spcAft>
                <a:spcPts val="0"/>
              </a:spcAft>
              <a:buFont typeface="Arial" pitchFamily="34" charset="0"/>
              <a:buNone/>
              <a:defRPr/>
            </a:pPr>
            <a:endParaRPr lang="de-CH" sz="2400" dirty="0"/>
          </a:p>
        </p:txBody>
      </p:sp>
      <p:sp>
        <p:nvSpPr>
          <p:cNvPr id="37890" name="Titel 3"/>
          <p:cNvSpPr>
            <a:spLocks noGrp="1"/>
          </p:cNvSpPr>
          <p:nvPr>
            <p:ph type="title"/>
          </p:nvPr>
        </p:nvSpPr>
        <p:spPr>
          <a:xfrm>
            <a:off x="1187450" y="981075"/>
            <a:ext cx="7499350" cy="647700"/>
          </a:xfrm>
        </p:spPr>
        <p:txBody>
          <a:bodyPr/>
          <a:lstStyle/>
          <a:p>
            <a:pPr algn="l"/>
            <a:r>
              <a:rPr lang="de-CH" sz="3200" smtClean="0"/>
              <a:t>Baugenossenschaft Mettlenweg, Biel</a:t>
            </a:r>
          </a:p>
        </p:txBody>
      </p:sp>
      <p:grpSp>
        <p:nvGrpSpPr>
          <p:cNvPr id="37891" name="Gruppieren 9"/>
          <p:cNvGrpSpPr>
            <a:grpSpLocks/>
          </p:cNvGrpSpPr>
          <p:nvPr/>
        </p:nvGrpSpPr>
        <p:grpSpPr bwMode="auto">
          <a:xfrm>
            <a:off x="1331913" y="1773238"/>
            <a:ext cx="6624637" cy="4970462"/>
            <a:chOff x="1331640" y="1556792"/>
            <a:chExt cx="6624735" cy="4970666"/>
          </a:xfrm>
        </p:grpSpPr>
        <p:pic>
          <p:nvPicPr>
            <p:cNvPr id="37892" name="Grafik 1"/>
            <p:cNvPicPr>
              <a:picLocks noChangeAspect="1"/>
            </p:cNvPicPr>
            <p:nvPr/>
          </p:nvPicPr>
          <p:blipFill>
            <a:blip r:embed="rId2"/>
            <a:srcRect/>
            <a:stretch>
              <a:fillRect/>
            </a:stretch>
          </p:blipFill>
          <p:spPr bwMode="auto">
            <a:xfrm>
              <a:off x="4499250" y="1556792"/>
              <a:ext cx="3457125" cy="2592288"/>
            </a:xfrm>
            <a:prstGeom prst="rect">
              <a:avLst/>
            </a:prstGeom>
            <a:noFill/>
            <a:ln w="9525">
              <a:noFill/>
              <a:miter lim="800000"/>
              <a:headEnd/>
              <a:tailEnd/>
            </a:ln>
          </p:spPr>
        </p:pic>
        <p:pic>
          <p:nvPicPr>
            <p:cNvPr id="37893" name="Grafik 5"/>
            <p:cNvPicPr>
              <a:picLocks noChangeAspect="1"/>
            </p:cNvPicPr>
            <p:nvPr/>
          </p:nvPicPr>
          <p:blipFill>
            <a:blip r:embed="rId3"/>
            <a:srcRect/>
            <a:stretch>
              <a:fillRect/>
            </a:stretch>
          </p:blipFill>
          <p:spPr bwMode="auto">
            <a:xfrm>
              <a:off x="1331640" y="1556792"/>
              <a:ext cx="3456384" cy="2592288"/>
            </a:xfrm>
            <a:prstGeom prst="rect">
              <a:avLst/>
            </a:prstGeom>
            <a:noFill/>
            <a:ln w="9525">
              <a:noFill/>
              <a:miter lim="800000"/>
              <a:headEnd/>
              <a:tailEnd/>
            </a:ln>
          </p:spPr>
        </p:pic>
        <p:pic>
          <p:nvPicPr>
            <p:cNvPr id="37894" name="Grafik 6"/>
            <p:cNvPicPr>
              <a:picLocks noChangeAspect="1"/>
            </p:cNvPicPr>
            <p:nvPr/>
          </p:nvPicPr>
          <p:blipFill>
            <a:blip r:embed="rId4"/>
            <a:srcRect b="7571"/>
            <a:stretch>
              <a:fillRect/>
            </a:stretch>
          </p:blipFill>
          <p:spPr bwMode="auto">
            <a:xfrm>
              <a:off x="1339273" y="4119328"/>
              <a:ext cx="3448751" cy="2408130"/>
            </a:xfrm>
            <a:prstGeom prst="rect">
              <a:avLst/>
            </a:prstGeom>
            <a:noFill/>
            <a:ln w="9525">
              <a:noFill/>
              <a:miter lim="800000"/>
              <a:headEnd/>
              <a:tailEnd/>
            </a:ln>
          </p:spPr>
        </p:pic>
        <p:pic>
          <p:nvPicPr>
            <p:cNvPr id="37895" name="Grafik 7"/>
            <p:cNvPicPr>
              <a:picLocks noChangeAspect="1"/>
            </p:cNvPicPr>
            <p:nvPr/>
          </p:nvPicPr>
          <p:blipFill>
            <a:blip r:embed="rId5"/>
            <a:srcRect/>
            <a:stretch>
              <a:fillRect/>
            </a:stretch>
          </p:blipFill>
          <p:spPr bwMode="auto">
            <a:xfrm>
              <a:off x="4788024" y="4120308"/>
              <a:ext cx="3168350" cy="2407149"/>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87450" y="1600200"/>
            <a:ext cx="7272338" cy="4525963"/>
          </a:xfrm>
        </p:spPr>
        <p:txBody>
          <a:bodyPr rtlCol="0">
            <a:normAutofit/>
          </a:bodyPr>
          <a:lstStyle/>
          <a:p>
            <a:pPr marL="0" indent="0" fontAlgn="auto">
              <a:spcAft>
                <a:spcPts val="0"/>
              </a:spcAft>
              <a:buFont typeface="Arial" pitchFamily="34" charset="0"/>
              <a:buNone/>
              <a:defRPr/>
            </a:pPr>
            <a:endParaRPr lang="de-CH" b="1" dirty="0" smtClean="0">
              <a:solidFill>
                <a:srgbClr val="C00000"/>
              </a:solidFill>
              <a:latin typeface="+mj-lt"/>
            </a:endParaRPr>
          </a:p>
          <a:p>
            <a:pPr marL="0" indent="0" fontAlgn="auto">
              <a:spcAft>
                <a:spcPts val="0"/>
              </a:spcAft>
              <a:buFont typeface="Arial" pitchFamily="34" charset="0"/>
              <a:buNone/>
              <a:defRPr/>
            </a:pPr>
            <a:endParaRPr lang="de-CH" sz="2400" dirty="0"/>
          </a:p>
        </p:txBody>
      </p:sp>
      <p:sp>
        <p:nvSpPr>
          <p:cNvPr id="38914" name="Titel 3"/>
          <p:cNvSpPr>
            <a:spLocks noGrp="1"/>
          </p:cNvSpPr>
          <p:nvPr>
            <p:ph type="title"/>
          </p:nvPr>
        </p:nvSpPr>
        <p:spPr>
          <a:xfrm>
            <a:off x="1187450" y="1196975"/>
            <a:ext cx="7499350" cy="647700"/>
          </a:xfrm>
        </p:spPr>
        <p:txBody>
          <a:bodyPr/>
          <a:lstStyle/>
          <a:p>
            <a:pPr algn="l"/>
            <a:r>
              <a:rPr lang="de-CH" sz="3200" smtClean="0"/>
              <a:t>Baugenossenschaft Mettlenweg, Biel</a:t>
            </a:r>
          </a:p>
        </p:txBody>
      </p:sp>
      <p:pic>
        <p:nvPicPr>
          <p:cNvPr id="38915" name="Picture 2"/>
          <p:cNvPicPr>
            <a:picLocks noChangeAspect="1" noChangeArrowheads="1"/>
          </p:cNvPicPr>
          <p:nvPr/>
        </p:nvPicPr>
        <p:blipFill>
          <a:blip r:embed="rId2"/>
          <a:srcRect/>
          <a:stretch>
            <a:fillRect/>
          </a:stretch>
        </p:blipFill>
        <p:spPr bwMode="auto">
          <a:xfrm>
            <a:off x="1331913" y="2362200"/>
            <a:ext cx="7812087" cy="4600575"/>
          </a:xfrm>
          <a:prstGeom prst="rect">
            <a:avLst/>
          </a:prstGeom>
          <a:noFill/>
          <a:ln w="9525">
            <a:noFill/>
            <a:miter lim="800000"/>
            <a:headEnd/>
            <a:tailEnd/>
          </a:ln>
        </p:spPr>
      </p:pic>
      <p:sp>
        <p:nvSpPr>
          <p:cNvPr id="12" name="Titel 3"/>
          <p:cNvSpPr txBox="1">
            <a:spLocks/>
          </p:cNvSpPr>
          <p:nvPr/>
        </p:nvSpPr>
        <p:spPr>
          <a:xfrm>
            <a:off x="1187450" y="1916113"/>
            <a:ext cx="7499350" cy="649287"/>
          </a:xfrm>
          <a:prstGeom prst="rect">
            <a:avLst/>
          </a:prstGeom>
        </p:spPr>
        <p:txBody>
          <a:bodyPr anchor="ctr">
            <a:normAutofit fontScale="70000" lnSpcReduction="20000"/>
          </a:bodyPr>
          <a:lstStyle/>
          <a:p>
            <a:pPr fontAlgn="auto">
              <a:spcAft>
                <a:spcPts val="0"/>
              </a:spcAft>
              <a:defRPr/>
            </a:pPr>
            <a:r>
              <a:rPr lang="de-CH" sz="3200" dirty="0">
                <a:latin typeface="+mj-lt"/>
                <a:ea typeface="+mj-ea"/>
                <a:cs typeface="+mj-cs"/>
              </a:rPr>
              <a:t>Studienauftrag Ersatzneubau  </a:t>
            </a:r>
            <a:r>
              <a:rPr lang="de-CH" sz="3200" dirty="0" err="1">
                <a:latin typeface="+mj-lt"/>
                <a:ea typeface="+mj-ea"/>
                <a:cs typeface="+mj-cs"/>
              </a:rPr>
              <a:t>Mettlenweg</a:t>
            </a:r>
            <a:r>
              <a:rPr lang="de-CH" sz="3200" dirty="0">
                <a:latin typeface="+mj-lt"/>
                <a:ea typeface="+mj-ea"/>
                <a:cs typeface="+mj-cs"/>
              </a:rPr>
              <a:t>, Biel</a:t>
            </a:r>
          </a:p>
          <a:p>
            <a:pPr fontAlgn="auto">
              <a:spcAft>
                <a:spcPts val="0"/>
              </a:spcAft>
              <a:defRPr/>
            </a:pPr>
            <a:r>
              <a:rPr lang="de-CH" sz="3200" dirty="0">
                <a:latin typeface="+mj-lt"/>
                <a:ea typeface="+mj-ea"/>
                <a:cs typeface="+mj-cs"/>
              </a:rPr>
              <a:t>1. Preis Architekten </a:t>
            </a:r>
            <a:r>
              <a:rPr lang="de-CH" sz="3200" dirty="0" err="1">
                <a:latin typeface="+mj-lt"/>
                <a:ea typeface="+mj-ea"/>
                <a:cs typeface="+mj-cs"/>
              </a:rPr>
              <a:t>mlzd</a:t>
            </a:r>
            <a:endParaRPr lang="de-CH" sz="3200" dirty="0">
              <a:latin typeface="+mj-lt"/>
              <a:ea typeface="+mj-ea"/>
              <a:cs typeface="+mj-cs"/>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87450" y="1600200"/>
            <a:ext cx="7272338" cy="4525963"/>
          </a:xfrm>
        </p:spPr>
        <p:txBody>
          <a:bodyPr rtlCol="0">
            <a:normAutofit/>
          </a:bodyPr>
          <a:lstStyle/>
          <a:p>
            <a:pPr marL="0" indent="0" fontAlgn="auto">
              <a:spcAft>
                <a:spcPts val="0"/>
              </a:spcAft>
              <a:buFont typeface="Arial" pitchFamily="34" charset="0"/>
              <a:buNone/>
              <a:defRPr/>
            </a:pPr>
            <a:endParaRPr lang="de-CH" b="1" dirty="0" smtClean="0">
              <a:solidFill>
                <a:srgbClr val="C00000"/>
              </a:solidFill>
              <a:latin typeface="+mj-lt"/>
            </a:endParaRPr>
          </a:p>
          <a:p>
            <a:pPr marL="0" indent="0" fontAlgn="auto">
              <a:spcAft>
                <a:spcPts val="0"/>
              </a:spcAft>
              <a:buFont typeface="Arial" pitchFamily="34" charset="0"/>
              <a:buNone/>
              <a:defRPr/>
            </a:pPr>
            <a:endParaRPr lang="de-CH" sz="2400" dirty="0"/>
          </a:p>
        </p:txBody>
      </p:sp>
      <p:sp>
        <p:nvSpPr>
          <p:cNvPr id="39938" name="Titel 3"/>
          <p:cNvSpPr>
            <a:spLocks noGrp="1"/>
          </p:cNvSpPr>
          <p:nvPr>
            <p:ph type="title"/>
          </p:nvPr>
        </p:nvSpPr>
        <p:spPr>
          <a:xfrm>
            <a:off x="1187450" y="908050"/>
            <a:ext cx="7499350" cy="649288"/>
          </a:xfrm>
        </p:spPr>
        <p:txBody>
          <a:bodyPr/>
          <a:lstStyle/>
          <a:p>
            <a:pPr algn="l"/>
            <a:r>
              <a:rPr lang="de-CH" sz="3200" smtClean="0"/>
              <a:t>Genossenschaft FAB-A, Biel</a:t>
            </a:r>
          </a:p>
        </p:txBody>
      </p:sp>
      <p:pic>
        <p:nvPicPr>
          <p:cNvPr id="39939" name="Picture 2"/>
          <p:cNvPicPr>
            <a:picLocks noChangeAspect="1" noChangeArrowheads="1"/>
          </p:cNvPicPr>
          <p:nvPr/>
        </p:nvPicPr>
        <p:blipFill>
          <a:blip r:embed="rId2"/>
          <a:srcRect/>
          <a:stretch>
            <a:fillRect/>
          </a:stretch>
        </p:blipFill>
        <p:spPr bwMode="auto">
          <a:xfrm>
            <a:off x="1187450" y="1700213"/>
            <a:ext cx="7705725" cy="4570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87450" y="1600200"/>
            <a:ext cx="7272338" cy="4525963"/>
          </a:xfrm>
        </p:spPr>
        <p:txBody>
          <a:bodyPr rtlCol="0">
            <a:normAutofit/>
          </a:bodyPr>
          <a:lstStyle/>
          <a:p>
            <a:pPr marL="0" indent="0" fontAlgn="auto">
              <a:spcAft>
                <a:spcPts val="0"/>
              </a:spcAft>
              <a:buFont typeface="Arial" pitchFamily="34" charset="0"/>
              <a:buNone/>
              <a:defRPr/>
            </a:pPr>
            <a:endParaRPr lang="de-CH" b="1" dirty="0" smtClean="0">
              <a:solidFill>
                <a:srgbClr val="C00000"/>
              </a:solidFill>
              <a:latin typeface="+mj-lt"/>
            </a:endParaRPr>
          </a:p>
          <a:p>
            <a:pPr marL="0" indent="0" fontAlgn="auto">
              <a:spcAft>
                <a:spcPts val="0"/>
              </a:spcAft>
              <a:buFont typeface="Arial" pitchFamily="34" charset="0"/>
              <a:buNone/>
              <a:defRPr/>
            </a:pPr>
            <a:endParaRPr lang="de-CH" sz="2400" dirty="0"/>
          </a:p>
        </p:txBody>
      </p:sp>
      <p:sp>
        <p:nvSpPr>
          <p:cNvPr id="40962" name="Titel 3"/>
          <p:cNvSpPr>
            <a:spLocks noGrp="1"/>
          </p:cNvSpPr>
          <p:nvPr>
            <p:ph type="title"/>
          </p:nvPr>
        </p:nvSpPr>
        <p:spPr>
          <a:xfrm>
            <a:off x="1116013" y="1196975"/>
            <a:ext cx="7499350" cy="647700"/>
          </a:xfrm>
        </p:spPr>
        <p:txBody>
          <a:bodyPr/>
          <a:lstStyle/>
          <a:p>
            <a:pPr algn="l"/>
            <a:r>
              <a:rPr lang="de-CH" sz="3200" smtClean="0"/>
              <a:t>Genossenschaft FAB-A, Biel</a:t>
            </a:r>
          </a:p>
        </p:txBody>
      </p:sp>
      <p:pic>
        <p:nvPicPr>
          <p:cNvPr id="40963" name="Picture 2"/>
          <p:cNvPicPr>
            <a:picLocks noChangeAspect="1" noChangeArrowheads="1"/>
          </p:cNvPicPr>
          <p:nvPr/>
        </p:nvPicPr>
        <p:blipFill>
          <a:blip r:embed="rId2"/>
          <a:srcRect/>
          <a:stretch>
            <a:fillRect/>
          </a:stretch>
        </p:blipFill>
        <p:spPr bwMode="auto">
          <a:xfrm>
            <a:off x="0" y="2349500"/>
            <a:ext cx="4859338" cy="3430588"/>
          </a:xfrm>
          <a:prstGeom prst="rect">
            <a:avLst/>
          </a:prstGeom>
          <a:noFill/>
          <a:ln w="9525">
            <a:noFill/>
            <a:miter lim="800000"/>
            <a:headEnd/>
            <a:tailEnd/>
          </a:ln>
        </p:spPr>
      </p:pic>
      <p:pic>
        <p:nvPicPr>
          <p:cNvPr id="40964" name="Picture 2"/>
          <p:cNvPicPr>
            <a:picLocks noChangeAspect="1" noChangeArrowheads="1"/>
          </p:cNvPicPr>
          <p:nvPr/>
        </p:nvPicPr>
        <p:blipFill>
          <a:blip r:embed="rId3"/>
          <a:srcRect l="14191"/>
          <a:stretch>
            <a:fillRect/>
          </a:stretch>
        </p:blipFill>
        <p:spPr bwMode="auto">
          <a:xfrm>
            <a:off x="4643438" y="2205038"/>
            <a:ext cx="4500562" cy="36147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Grafik 4" descr="mw_button_url_9086.jpg"/>
          <p:cNvPicPr>
            <a:picLocks noChangeAspect="1"/>
          </p:cNvPicPr>
          <p:nvPr/>
        </p:nvPicPr>
        <p:blipFill>
          <a:blip r:embed="rId2"/>
          <a:srcRect/>
          <a:stretch>
            <a:fillRect/>
          </a:stretch>
        </p:blipFill>
        <p:spPr bwMode="auto">
          <a:xfrm>
            <a:off x="5724525" y="3573463"/>
            <a:ext cx="3168650" cy="3168650"/>
          </a:xfrm>
          <a:prstGeom prst="rect">
            <a:avLst/>
          </a:prstGeom>
          <a:noFill/>
          <a:ln w="9525">
            <a:noFill/>
            <a:miter lim="800000"/>
            <a:headEnd/>
            <a:tailEnd/>
          </a:ln>
        </p:spPr>
      </p:pic>
      <p:sp>
        <p:nvSpPr>
          <p:cNvPr id="8" name="Titel 1"/>
          <p:cNvSpPr txBox="1">
            <a:spLocks/>
          </p:cNvSpPr>
          <p:nvPr/>
        </p:nvSpPr>
        <p:spPr>
          <a:xfrm>
            <a:off x="1187450" y="1412875"/>
            <a:ext cx="7561263" cy="5616575"/>
          </a:xfrm>
          <a:prstGeom prst="rect">
            <a:avLst/>
          </a:prstGeom>
          <a:noFill/>
          <a:ln>
            <a:noFill/>
          </a:ln>
        </p:spPr>
        <p:txBody>
          <a:bodyPr/>
          <a:lstStyle/>
          <a:p>
            <a:pPr fontAlgn="auto">
              <a:spcAft>
                <a:spcPts val="0"/>
              </a:spcAft>
              <a:defRPr/>
            </a:pPr>
            <a:r>
              <a:rPr lang="de-CH" sz="3200" b="1" dirty="0">
                <a:latin typeface="+mj-lt"/>
                <a:ea typeface="+mj-ea"/>
                <a:cs typeface="+mj-cs"/>
              </a:rPr>
              <a:t>…auch nach dem UNO-Jahr 2012…</a:t>
            </a:r>
          </a:p>
          <a:p>
            <a:pPr fontAlgn="auto">
              <a:spcAft>
                <a:spcPts val="0"/>
              </a:spcAft>
              <a:defRPr/>
            </a:pPr>
            <a:r>
              <a:rPr lang="de-CH" sz="3200" b="1" dirty="0">
                <a:latin typeface="+mj-lt"/>
                <a:ea typeface="+mj-ea"/>
                <a:cs typeface="+mj-cs"/>
              </a:rPr>
              <a:t>Die Genossenschaften bleiben verlässliche Partner für eine langfristig gesicherte ausgewogene Wohnraumversorgung</a:t>
            </a:r>
          </a:p>
          <a:p>
            <a:pPr fontAlgn="auto">
              <a:spcAft>
                <a:spcPts val="0"/>
              </a:spcAft>
              <a:defRPr/>
            </a:pPr>
            <a:endParaRPr lang="de-CH" sz="2400" b="1" dirty="0">
              <a:latin typeface="+mj-lt"/>
              <a:ea typeface="+mj-ea"/>
              <a:cs typeface="+mj-cs"/>
            </a:endParaRPr>
          </a:p>
          <a:p>
            <a:pPr fontAlgn="auto">
              <a:spcAft>
                <a:spcPts val="0"/>
              </a:spcAft>
              <a:defRPr/>
            </a:pPr>
            <a:endParaRPr lang="de-CH" sz="2400" b="1" dirty="0">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Inhaltsplatzhalter 4"/>
          <p:cNvSpPr txBox="1">
            <a:spLocks/>
          </p:cNvSpPr>
          <p:nvPr/>
        </p:nvSpPr>
        <p:spPr>
          <a:xfrm>
            <a:off x="1187450" y="765175"/>
            <a:ext cx="7956550" cy="5948363"/>
          </a:xfrm>
          <a:prstGeom prst="rect">
            <a:avLst/>
          </a:prstGeom>
        </p:spPr>
        <p:txBody>
          <a:bodyPr>
            <a:normAutofit fontScale="70000" lnSpcReduction="20000"/>
          </a:bodyPr>
          <a:lstStyle/>
          <a:p>
            <a:pPr marL="342900" indent="-342900" fontAlgn="auto">
              <a:spcBef>
                <a:spcPct val="20000"/>
              </a:spcBef>
              <a:spcAft>
                <a:spcPts val="0"/>
              </a:spcAft>
              <a:defRPr/>
            </a:pPr>
            <a:r>
              <a:rPr lang="de-CH" sz="2600" b="1" dirty="0">
                <a:latin typeface="+mn-lt"/>
              </a:rPr>
              <a:t>„Preisgünstig dank Kostenmiete“</a:t>
            </a:r>
          </a:p>
          <a:p>
            <a:pPr marL="342900" indent="-342900" fontAlgn="auto">
              <a:spcBef>
                <a:spcPct val="20000"/>
              </a:spcBef>
              <a:spcAft>
                <a:spcPts val="0"/>
              </a:spcAft>
              <a:defRPr/>
            </a:pPr>
            <a:endParaRPr lang="de-CH" sz="1600" b="1" dirty="0">
              <a:latin typeface="+mn-lt"/>
            </a:endParaRPr>
          </a:p>
          <a:p>
            <a:pPr marL="342900" indent="-342900" fontAlgn="auto">
              <a:spcBef>
                <a:spcPct val="20000"/>
              </a:spcBef>
              <a:spcAft>
                <a:spcPts val="0"/>
              </a:spcAft>
              <a:defRPr/>
            </a:pPr>
            <a:r>
              <a:rPr lang="de-CH" sz="2000" b="1" dirty="0">
                <a:latin typeface="+mn-lt"/>
              </a:rPr>
              <a:t>Kostenmiete statt Marktmiete:  </a:t>
            </a:r>
          </a:p>
          <a:p>
            <a:pPr marL="0" lvl="2" fontAlgn="auto">
              <a:spcBef>
                <a:spcPct val="20000"/>
              </a:spcBef>
              <a:spcAft>
                <a:spcPts val="0"/>
              </a:spcAft>
              <a:defRPr/>
            </a:pPr>
            <a:endParaRPr lang="de-DE" sz="1600" dirty="0">
              <a:latin typeface="+mn-lt"/>
            </a:endParaRPr>
          </a:p>
          <a:p>
            <a:pPr marL="0" lvl="2" fontAlgn="auto">
              <a:spcBef>
                <a:spcPct val="20000"/>
              </a:spcBef>
              <a:spcAft>
                <a:spcPts val="0"/>
              </a:spcAft>
              <a:defRPr/>
            </a:pPr>
            <a:r>
              <a:rPr lang="de-DE" sz="2000" dirty="0">
                <a:latin typeface="+mn-lt"/>
              </a:rPr>
              <a:t>Die Kostenmiete garantiert langfristig günstige Wohnungen, die der Spekulation entzogen sind. </a:t>
            </a:r>
            <a:endParaRPr lang="de-CH" sz="2000" dirty="0">
              <a:latin typeface="+mn-lt"/>
            </a:endParaRPr>
          </a:p>
          <a:p>
            <a:pPr marL="342900" indent="-342900" fontAlgn="auto">
              <a:spcBef>
                <a:spcPct val="20000"/>
              </a:spcBef>
              <a:spcAft>
                <a:spcPts val="0"/>
              </a:spcAft>
              <a:defRPr/>
            </a:pPr>
            <a:r>
              <a:rPr lang="de-CH" sz="2000" b="1" dirty="0">
                <a:latin typeface="+mn-lt"/>
              </a:rPr>
              <a:t>Vermietung nach effektiven Kosten: </a:t>
            </a:r>
          </a:p>
          <a:p>
            <a:pPr marL="342900" indent="-342900" fontAlgn="auto">
              <a:spcBef>
                <a:spcPct val="20000"/>
              </a:spcBef>
              <a:spcAft>
                <a:spcPts val="0"/>
              </a:spcAft>
              <a:defRPr/>
            </a:pPr>
            <a:r>
              <a:rPr lang="de-CH" sz="2000" b="1" dirty="0">
                <a:latin typeface="+mn-lt"/>
              </a:rPr>
              <a:t>	</a:t>
            </a:r>
            <a:r>
              <a:rPr lang="de-CH" sz="2000" dirty="0">
                <a:latin typeface="+mn-lt"/>
              </a:rPr>
              <a:t>-  Landkosten, Baurechtskosten</a:t>
            </a:r>
            <a:br>
              <a:rPr lang="de-CH" sz="2000" dirty="0">
                <a:latin typeface="+mn-lt"/>
              </a:rPr>
            </a:br>
            <a:r>
              <a:rPr lang="de-CH" sz="2000" dirty="0">
                <a:latin typeface="+mn-lt"/>
              </a:rPr>
              <a:t>-  Finanzierungskosten der Gestehungskosten</a:t>
            </a:r>
            <a:br>
              <a:rPr lang="de-CH" sz="2000" dirty="0">
                <a:latin typeface="+mn-lt"/>
              </a:rPr>
            </a:br>
            <a:r>
              <a:rPr lang="de-CH" sz="2000" dirty="0">
                <a:latin typeface="+mn-lt"/>
              </a:rPr>
              <a:t>-  Unterhaltskosten, Rückstellungen</a:t>
            </a:r>
            <a:br>
              <a:rPr lang="de-CH" sz="2000" dirty="0">
                <a:latin typeface="+mn-lt"/>
              </a:rPr>
            </a:br>
            <a:r>
              <a:rPr lang="de-CH" sz="2000" dirty="0">
                <a:latin typeface="+mn-lt"/>
              </a:rPr>
              <a:t>-  Verwaltungskosten</a:t>
            </a:r>
            <a:br>
              <a:rPr lang="de-CH" sz="2000" dirty="0">
                <a:latin typeface="+mn-lt"/>
              </a:rPr>
            </a:br>
            <a:r>
              <a:rPr lang="de-CH" sz="2000" dirty="0">
                <a:latin typeface="+mn-lt"/>
              </a:rPr>
              <a:t>-  </a:t>
            </a:r>
            <a:r>
              <a:rPr lang="de-CH" sz="2000" dirty="0" err="1">
                <a:latin typeface="+mn-lt"/>
              </a:rPr>
              <a:t>evt</a:t>
            </a:r>
            <a:r>
              <a:rPr lang="de-CH" sz="2000" dirty="0">
                <a:latin typeface="+mn-lt"/>
              </a:rPr>
              <a:t>. geringfügige Verzinsung des Eigenkapitals</a:t>
            </a:r>
          </a:p>
          <a:p>
            <a:pPr marL="342900" indent="-342900" fontAlgn="auto">
              <a:spcBef>
                <a:spcPct val="20000"/>
              </a:spcBef>
              <a:spcAft>
                <a:spcPts val="0"/>
              </a:spcAft>
              <a:defRPr/>
            </a:pPr>
            <a:endParaRPr lang="de-CH" sz="2000" b="1" dirty="0">
              <a:latin typeface="+mn-lt"/>
            </a:endParaRPr>
          </a:p>
          <a:p>
            <a:pPr marL="0" lvl="1" indent="-342900" fontAlgn="auto">
              <a:spcBef>
                <a:spcPct val="20000"/>
              </a:spcBef>
              <a:spcAft>
                <a:spcPts val="0"/>
              </a:spcAft>
              <a:defRPr/>
            </a:pPr>
            <a:r>
              <a:rPr lang="de-CH" sz="2000" dirty="0">
                <a:latin typeface="+mn-lt"/>
              </a:rPr>
              <a:t>Genossenschaften bauen nicht günstiger als der Markt. </a:t>
            </a:r>
            <a:br>
              <a:rPr lang="de-CH" sz="2000" dirty="0">
                <a:latin typeface="+mn-lt"/>
              </a:rPr>
            </a:br>
            <a:r>
              <a:rPr lang="de-CH" sz="2000" dirty="0">
                <a:latin typeface="+mn-lt"/>
              </a:rPr>
              <a:t>Sie bauen bescheidener im Flächen- und Komfortanspruch. </a:t>
            </a:r>
            <a:br>
              <a:rPr lang="de-CH" sz="2000" dirty="0">
                <a:latin typeface="+mn-lt"/>
              </a:rPr>
            </a:br>
            <a:r>
              <a:rPr lang="de-CH" sz="2000" dirty="0">
                <a:latin typeface="+mn-lt"/>
              </a:rPr>
              <a:t>Bezüglich ökologischer N</a:t>
            </a:r>
            <a:r>
              <a:rPr lang="de-CH" sz="2000" dirty="0" err="1">
                <a:latin typeface="+mn-lt"/>
              </a:rPr>
              <a:t>achhaltigkeit</a:t>
            </a:r>
            <a:r>
              <a:rPr lang="de-CH" sz="2000" dirty="0">
                <a:latin typeface="+mn-lt"/>
              </a:rPr>
              <a:t> bauen sie zukunftsweisend.</a:t>
            </a:r>
            <a:br>
              <a:rPr lang="de-CH" sz="2000" dirty="0">
                <a:latin typeface="+mn-lt"/>
              </a:rPr>
            </a:br>
            <a:endParaRPr lang="de-CH" sz="2000" dirty="0">
              <a:latin typeface="+mn-lt"/>
            </a:endParaRPr>
          </a:p>
          <a:p>
            <a:pPr marL="0" lvl="1" indent="-342900" fontAlgn="auto">
              <a:spcBef>
                <a:spcPct val="20000"/>
              </a:spcBef>
              <a:spcAft>
                <a:spcPts val="0"/>
              </a:spcAft>
              <a:defRPr/>
            </a:pPr>
            <a:r>
              <a:rPr lang="de-CH" sz="2000" b="1" dirty="0">
                <a:latin typeface="+mn-lt"/>
              </a:rPr>
              <a:t>Genossenschaftswohnungen werden aber im Laufe der Jahre immer günstiger als der Markt, da sie keine Rendite aus der </a:t>
            </a:r>
            <a:r>
              <a:rPr lang="de-CH" sz="2000" b="1" dirty="0" err="1">
                <a:latin typeface="+mn-lt"/>
              </a:rPr>
              <a:t>Genossenschaft</a:t>
            </a:r>
            <a:r>
              <a:rPr lang="de-CH" sz="2000" b="1" dirty="0">
                <a:latin typeface="+mn-lt"/>
              </a:rPr>
              <a:t> nehmen müssen;</a:t>
            </a:r>
          </a:p>
          <a:p>
            <a:pPr marL="0" lvl="1" indent="-342900" fontAlgn="auto">
              <a:spcBef>
                <a:spcPct val="20000"/>
              </a:spcBef>
              <a:spcAft>
                <a:spcPts val="0"/>
              </a:spcAft>
              <a:defRPr/>
            </a:pPr>
            <a:r>
              <a:rPr lang="de-CH" sz="2000" b="1" dirty="0">
                <a:latin typeface="+mn-lt"/>
              </a:rPr>
              <a:t>Die Genossenschafts-Mieten sind deshalb günstiger als der Durchschnitt.</a:t>
            </a:r>
          </a:p>
          <a:p>
            <a:pPr marL="0" lvl="1" indent="-342900" fontAlgn="auto">
              <a:spcBef>
                <a:spcPct val="20000"/>
              </a:spcBef>
              <a:spcAft>
                <a:spcPts val="0"/>
              </a:spcAft>
              <a:defRPr/>
            </a:pPr>
            <a:endParaRPr lang="de-CH" sz="2000" b="1" dirty="0">
              <a:latin typeface="+mn-lt"/>
            </a:endParaRPr>
          </a:p>
          <a:p>
            <a:pPr marL="0" lvl="1" indent="-342900" fontAlgn="auto">
              <a:spcBef>
                <a:spcPct val="20000"/>
              </a:spcBef>
              <a:spcAft>
                <a:spcPts val="0"/>
              </a:spcAft>
              <a:defRPr/>
            </a:pPr>
            <a:r>
              <a:rPr lang="de-CH" sz="2000" dirty="0">
                <a:latin typeface="+mn-lt"/>
              </a:rPr>
              <a:t>2000 betrug die Durchschnittsmiete einer Genossenschaftswohnung Fr. 842.– </a:t>
            </a:r>
            <a:br>
              <a:rPr lang="de-CH" sz="2000" dirty="0">
                <a:latin typeface="+mn-lt"/>
              </a:rPr>
            </a:br>
            <a:r>
              <a:rPr lang="de-CH" sz="2000" dirty="0">
                <a:latin typeface="+mn-lt"/>
              </a:rPr>
              <a:t>im Vergleich zur CH- Durchschnittsmiete von Fr. 1059.-- ,  also 20% günstiger</a:t>
            </a:r>
          </a:p>
          <a:p>
            <a:pPr marL="0" lvl="1" indent="-342900" fontAlgn="auto">
              <a:spcBef>
                <a:spcPct val="20000"/>
              </a:spcBef>
              <a:spcAft>
                <a:spcPts val="0"/>
              </a:spcAft>
              <a:defRPr/>
            </a:pPr>
            <a:endParaRPr lang="de-CH" sz="2000" dirty="0">
              <a:latin typeface="+mn-lt"/>
            </a:endParaRPr>
          </a:p>
          <a:p>
            <a:pPr marL="0" lvl="1" indent="-342900" fontAlgn="auto">
              <a:spcBef>
                <a:spcPct val="20000"/>
              </a:spcBef>
              <a:spcAft>
                <a:spcPts val="0"/>
              </a:spcAft>
              <a:defRPr/>
            </a:pPr>
            <a:r>
              <a:rPr lang="de-CH" sz="2000" dirty="0">
                <a:latin typeface="+mn-lt"/>
              </a:rPr>
              <a:t>Differenz nur </a:t>
            </a:r>
            <a:r>
              <a:rPr lang="de-CH" sz="2000" dirty="0" err="1">
                <a:latin typeface="+mn-lt"/>
              </a:rPr>
              <a:t>z.T</a:t>
            </a:r>
            <a:r>
              <a:rPr lang="de-CH" sz="2000" dirty="0">
                <a:latin typeface="+mn-lt"/>
              </a:rPr>
              <a:t>. wegen kleineren Wohnflächen.</a:t>
            </a:r>
          </a:p>
          <a:p>
            <a:pPr marL="0" lvl="1" indent="-342900" fontAlgn="auto">
              <a:spcBef>
                <a:spcPct val="20000"/>
              </a:spcBef>
              <a:spcAft>
                <a:spcPts val="0"/>
              </a:spcAft>
              <a:defRPr/>
            </a:pPr>
            <a:r>
              <a:rPr lang="de-CH" sz="2000" dirty="0">
                <a:latin typeface="+mn-lt"/>
              </a:rPr>
              <a:t>Auch bezogen auf die Wohnfläche sind Genossenschaftswohnungen 15% günstiger</a:t>
            </a:r>
          </a:p>
          <a:p>
            <a:pPr marL="0" lvl="1" indent="-342900" fontAlgn="auto">
              <a:spcBef>
                <a:spcPct val="20000"/>
              </a:spcBef>
              <a:spcAft>
                <a:spcPts val="0"/>
              </a:spcAft>
              <a:defRPr/>
            </a:pPr>
            <a:endParaRPr lang="de-CH" sz="2000" dirty="0">
              <a:latin typeface="+mn-lt"/>
            </a:endParaRPr>
          </a:p>
          <a:p>
            <a:pPr marL="0" lvl="1" indent="-342900" fontAlgn="auto">
              <a:spcBef>
                <a:spcPct val="20000"/>
              </a:spcBef>
              <a:spcAft>
                <a:spcPts val="0"/>
              </a:spcAft>
              <a:defRPr/>
            </a:pPr>
            <a:endParaRPr lang="de-CH" sz="2000" dirty="0">
              <a:latin typeface="+mn-lt"/>
            </a:endParaRPr>
          </a:p>
          <a:p>
            <a:pPr marL="0" lvl="1" indent="-342900" fontAlgn="auto">
              <a:spcBef>
                <a:spcPct val="20000"/>
              </a:spcBef>
              <a:spcAft>
                <a:spcPts val="0"/>
              </a:spcAft>
              <a:defRPr/>
            </a:pPr>
            <a:r>
              <a:rPr lang="de-CH" sz="2000" dirty="0">
                <a:latin typeface="+mn-lt"/>
              </a:rPr>
              <a:t>Bei einem hohen Marktanteil ist gerade in Agglomerationen auch eine dämpfende Wirkung auf den gesamten Wohnungsmarkt erkennbar( siehe Diskussion in ZH)</a:t>
            </a:r>
          </a:p>
          <a:p>
            <a:pPr marL="0" lvl="1" indent="-342900" fontAlgn="auto">
              <a:spcBef>
                <a:spcPct val="20000"/>
              </a:spcBef>
              <a:spcAft>
                <a:spcPts val="0"/>
              </a:spcAft>
              <a:defRPr/>
            </a:pPr>
            <a:r>
              <a:rPr lang="de-CH" sz="1600" dirty="0">
                <a:latin typeface="+mn-lt"/>
              </a:rPr>
              <a:t>	</a:t>
            </a:r>
          </a:p>
          <a:p>
            <a:pPr marL="342900" indent="-342900" fontAlgn="auto">
              <a:spcBef>
                <a:spcPct val="20000"/>
              </a:spcBef>
              <a:spcAft>
                <a:spcPts val="0"/>
              </a:spcAft>
              <a:buFont typeface="Arial" pitchFamily="34" charset="0"/>
              <a:buNone/>
              <a:defRPr/>
            </a:pPr>
            <a:endParaRPr lang="de-CH" dirty="0">
              <a:latin typeface="+mn-lt"/>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187450" y="1103313"/>
            <a:ext cx="7416800" cy="5140325"/>
          </a:xfrm>
          <a:prstGeom prst="rect">
            <a:avLst/>
          </a:prstGeom>
          <a:noFill/>
          <a:ln w="9525">
            <a:noFill/>
            <a:miter lim="800000"/>
            <a:headEnd/>
            <a:tailEnd/>
          </a:ln>
        </p:spPr>
        <p:txBody>
          <a:bodyPr anchor="ctr">
            <a:spAutoFit/>
          </a:bodyPr>
          <a:lstStyle/>
          <a:p>
            <a:r>
              <a:rPr lang="de-CH" sz="2400" b="1">
                <a:latin typeface="Calibri" pitchFamily="34" charset="0"/>
              </a:rPr>
              <a:t>wie wohnen?</a:t>
            </a:r>
            <a:r>
              <a:rPr lang="de-CH" sz="1600">
                <a:latin typeface="Calibri" pitchFamily="34" charset="0"/>
              </a:rPr>
              <a:t/>
            </a:r>
            <a:br>
              <a:rPr lang="de-CH" sz="1600">
                <a:latin typeface="Calibri" pitchFamily="34" charset="0"/>
              </a:rPr>
            </a:br>
            <a:endParaRPr lang="de-CH" sz="1600">
              <a:latin typeface="Calibri" pitchFamily="34" charset="0"/>
            </a:endParaRPr>
          </a:p>
          <a:p>
            <a:r>
              <a:rPr lang="de-CH" sz="1600">
                <a:latin typeface="Calibri" pitchFamily="34" charset="0"/>
              </a:rPr>
              <a:t>Das </a:t>
            </a:r>
            <a:r>
              <a:rPr lang="de-CH" sz="1600" b="1">
                <a:latin typeface="Calibri" pitchFamily="34" charset="0"/>
              </a:rPr>
              <a:t>Thema „Wohnen“</a:t>
            </a:r>
            <a:r>
              <a:rPr lang="de-CH" sz="1600">
                <a:latin typeface="Calibri" pitchFamily="34" charset="0"/>
              </a:rPr>
              <a:t> ist aktuell. </a:t>
            </a:r>
          </a:p>
          <a:p>
            <a:pPr>
              <a:buFont typeface="Arial" charset="0"/>
              <a:buChar char="•"/>
            </a:pPr>
            <a:r>
              <a:rPr lang="de-CH" sz="1600">
                <a:latin typeface="Calibri" pitchFamily="34" charset="0"/>
              </a:rPr>
              <a:t>Illustrierten mit Reportagen über die Wohn- und Badezimmer unserer Prominenten. </a:t>
            </a:r>
          </a:p>
          <a:p>
            <a:pPr>
              <a:buFont typeface="Arial" charset="0"/>
              <a:buChar char="•"/>
            </a:pPr>
            <a:r>
              <a:rPr lang="de-CH" sz="1600">
                <a:latin typeface="Calibri" pitchFamily="34" charset="0"/>
              </a:rPr>
              <a:t>Möbelhäuser boomen und locken uns. </a:t>
            </a:r>
          </a:p>
          <a:p>
            <a:pPr>
              <a:buFont typeface="Arial" charset="0"/>
              <a:buChar char="•"/>
            </a:pPr>
            <a:r>
              <a:rPr lang="de-CH" sz="1600">
                <a:latin typeface="Calibri" pitchFamily="34" charset="0"/>
              </a:rPr>
              <a:t>Bausparinitiativen versprechen uns ein glückliches Leben in der Eigentumswohnung. </a:t>
            </a:r>
          </a:p>
          <a:p>
            <a:r>
              <a:rPr lang="de-CH" sz="1600">
                <a:latin typeface="Calibri" pitchFamily="34" charset="0"/>
              </a:rPr>
              <a:t> </a:t>
            </a:r>
          </a:p>
          <a:p>
            <a:r>
              <a:rPr lang="de-CH" sz="1600" b="1">
                <a:latin typeface="Calibri" pitchFamily="34" charset="0"/>
              </a:rPr>
              <a:t>Die Frage, wie man „richtig“ wohnt, ist gestellt.</a:t>
            </a:r>
            <a:endParaRPr lang="de-CH" sz="1600">
              <a:latin typeface="Calibri" pitchFamily="34" charset="0"/>
            </a:endParaRPr>
          </a:p>
          <a:p>
            <a:r>
              <a:rPr lang="de-CH" sz="1600">
                <a:latin typeface="Calibri" pitchFamily="34" charset="0"/>
              </a:rPr>
              <a:t> </a:t>
            </a:r>
          </a:p>
          <a:p>
            <a:r>
              <a:rPr lang="de-CH" sz="1600">
                <a:latin typeface="Calibri" pitchFamily="34" charset="0"/>
              </a:rPr>
              <a:t>Wohnen als </a:t>
            </a:r>
            <a:r>
              <a:rPr lang="de-CH" sz="1600" b="1">
                <a:latin typeface="Calibri" pitchFamily="34" charset="0"/>
              </a:rPr>
              <a:t>Grundbedürfnis</a:t>
            </a:r>
            <a:r>
              <a:rPr lang="de-CH" sz="1600">
                <a:latin typeface="Calibri" pitchFamily="34" charset="0"/>
              </a:rPr>
              <a:t> hat eine umfassendere Bedeutung hat als die Wahl der Möbel und der Wohnaccessoires. </a:t>
            </a:r>
          </a:p>
          <a:p>
            <a:r>
              <a:rPr lang="de-CH" sz="1600">
                <a:latin typeface="Calibri" pitchFamily="34" charset="0"/>
              </a:rPr>
              <a:t> </a:t>
            </a:r>
          </a:p>
          <a:p>
            <a:r>
              <a:rPr lang="de-CH" sz="1600">
                <a:latin typeface="Calibri" pitchFamily="34" charset="0"/>
              </a:rPr>
              <a:t>„</a:t>
            </a:r>
            <a:r>
              <a:rPr lang="de-CH" sz="1600" b="1">
                <a:latin typeface="Calibri" pitchFamily="34" charset="0"/>
              </a:rPr>
              <a:t>Genossenschaftlich wohnen</a:t>
            </a:r>
            <a:r>
              <a:rPr lang="de-CH" sz="1600">
                <a:latin typeface="Calibri" pitchFamily="34" charset="0"/>
              </a:rPr>
              <a:t>“ geht weit über das individuelle Bedürfnis hinaus, sich in den eigenen vier Wänden mit Möbeln, Gegenständen, Licht und Farben eine angenehme Atmosphäre zu schaffen. </a:t>
            </a:r>
          </a:p>
          <a:p>
            <a:r>
              <a:rPr lang="de-CH" sz="1600">
                <a:latin typeface="Calibri" pitchFamily="34" charset="0"/>
              </a:rPr>
              <a:t> </a:t>
            </a:r>
          </a:p>
          <a:p>
            <a:r>
              <a:rPr lang="de-CH" sz="1600">
                <a:latin typeface="Calibri" pitchFamily="34" charset="0"/>
              </a:rPr>
              <a:t>„</a:t>
            </a:r>
            <a:r>
              <a:rPr lang="de-CH" sz="1600" b="1">
                <a:latin typeface="Calibri" pitchFamily="34" charset="0"/>
              </a:rPr>
              <a:t>Genossenschaftliches Wohnen</a:t>
            </a:r>
            <a:r>
              <a:rPr lang="de-CH" sz="1600">
                <a:latin typeface="Calibri" pitchFamily="34" charset="0"/>
              </a:rPr>
              <a:t>“ bedeutet neben dem möglichen Rückzug in die eigenen vier Wände </a:t>
            </a:r>
            <a:r>
              <a:rPr lang="de-CH" sz="1600" b="1">
                <a:latin typeface="Calibri" pitchFamily="34" charset="0"/>
              </a:rPr>
              <a:t>gemeinschaftliches Wohnen in einer vertrauten Nachbarschaft</a:t>
            </a:r>
            <a:r>
              <a:rPr lang="de-CH" sz="1600">
                <a:latin typeface="Calibri" pitchFamily="34" charset="0"/>
              </a:rPr>
              <a:t>, </a:t>
            </a:r>
            <a:r>
              <a:rPr lang="de-CH" sz="1600" b="1">
                <a:latin typeface="Calibri" pitchFamily="34" charset="0"/>
              </a:rPr>
              <a:t>engagiertes Leben in Siedlungen in gemeinsamer Selbsthilfe.</a:t>
            </a:r>
            <a:endParaRPr lang="de-CH" sz="1600">
              <a:latin typeface="Calibri" pitchFamily="34" charset="0"/>
            </a:endParaRPr>
          </a:p>
          <a:p>
            <a:pPr eaLnBrk="0" hangingPunct="0"/>
            <a:endParaRPr lang="de-CH" sz="1600">
              <a:cs typeface="Arial"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p:cNvSpPr>
          <p:nvPr/>
        </p:nvSpPr>
        <p:spPr>
          <a:xfrm>
            <a:off x="1187450" y="1125538"/>
            <a:ext cx="7345363" cy="3860800"/>
          </a:xfrm>
          <a:prstGeom prst="rect">
            <a:avLst/>
          </a:prstGeom>
        </p:spPr>
        <p:txBody>
          <a:bodyPr anchor="b">
            <a:normAutofit/>
          </a:bodyPr>
          <a:lstStyle/>
          <a:p>
            <a:pPr marL="342900" indent="-342900" fontAlgn="auto">
              <a:spcBef>
                <a:spcPct val="20000"/>
              </a:spcBef>
              <a:spcAft>
                <a:spcPts val="0"/>
              </a:spcAft>
              <a:defRPr/>
            </a:pPr>
            <a:r>
              <a:rPr lang="de-CH" sz="2400" b="1" dirty="0">
                <a:latin typeface="+mn-lt"/>
              </a:rPr>
              <a:t>SVW - Schweiz. Verband für Wohnungswesen</a:t>
            </a:r>
          </a:p>
          <a:p>
            <a:pPr marL="342900" indent="-342900" fontAlgn="auto">
              <a:spcBef>
                <a:spcPct val="20000"/>
              </a:spcBef>
              <a:spcAft>
                <a:spcPts val="0"/>
              </a:spcAft>
              <a:defRPr/>
            </a:pPr>
            <a:r>
              <a:rPr lang="de-CH" sz="2400" b="1" dirty="0">
                <a:latin typeface="+mn-lt"/>
              </a:rPr>
              <a:t>neu:   </a:t>
            </a:r>
            <a:r>
              <a:rPr lang="de-CH" sz="2400" b="1" i="1" dirty="0">
                <a:latin typeface="+mn-lt"/>
              </a:rPr>
              <a:t>Wohnbaugenossenschaften Schweiz</a:t>
            </a:r>
          </a:p>
          <a:p>
            <a:pPr marL="342900" indent="-342900" fontAlgn="auto">
              <a:spcBef>
                <a:spcPct val="20000"/>
              </a:spcBef>
              <a:spcAft>
                <a:spcPts val="0"/>
              </a:spcAft>
              <a:defRPr/>
            </a:pPr>
            <a:endParaRPr lang="de-CH" sz="2400" b="1" i="1" dirty="0">
              <a:latin typeface="+mn-lt"/>
            </a:endParaRPr>
          </a:p>
          <a:p>
            <a:pPr fontAlgn="auto">
              <a:spcAft>
                <a:spcPts val="0"/>
              </a:spcAft>
              <a:defRPr/>
            </a:pPr>
            <a:endParaRPr lang="de-CH" sz="2000" b="1" dirty="0">
              <a:latin typeface="+mj-lt"/>
              <a:ea typeface="+mj-ea"/>
              <a:cs typeface="+mj-cs"/>
            </a:endParaRPr>
          </a:p>
          <a:p>
            <a:pPr fontAlgn="auto">
              <a:spcAft>
                <a:spcPts val="0"/>
              </a:spcAft>
              <a:defRPr/>
            </a:pPr>
            <a:r>
              <a:rPr lang="de-CH" sz="2000" b="1" dirty="0">
                <a:latin typeface="+mj-lt"/>
                <a:ea typeface="+mj-ea"/>
                <a:cs typeface="+mj-cs"/>
              </a:rPr>
              <a:t>Dachverband der gemeinnützigen Wohnbauträger, seit 1919</a:t>
            </a:r>
          </a:p>
          <a:p>
            <a:pPr fontAlgn="auto">
              <a:spcBef>
                <a:spcPts val="0"/>
              </a:spcBef>
              <a:spcAft>
                <a:spcPts val="0"/>
              </a:spcAft>
              <a:defRPr/>
            </a:pPr>
            <a:endParaRPr lang="de-CH" sz="2000" dirty="0">
              <a:latin typeface="+mn-lt"/>
            </a:endParaRPr>
          </a:p>
          <a:p>
            <a:pPr fontAlgn="auto">
              <a:spcBef>
                <a:spcPts val="0"/>
              </a:spcBef>
              <a:spcAft>
                <a:spcPts val="0"/>
              </a:spcAft>
              <a:buFont typeface="Arial" pitchFamily="34" charset="0"/>
              <a:buChar char="•"/>
              <a:defRPr/>
            </a:pPr>
            <a:r>
              <a:rPr lang="de-CH" sz="2000" dirty="0">
                <a:latin typeface="+mn-lt"/>
              </a:rPr>
              <a:t> mehr als 1000 gemeinnützige Wohnbauträger</a:t>
            </a:r>
          </a:p>
          <a:p>
            <a:pPr fontAlgn="auto">
              <a:spcBef>
                <a:spcPts val="0"/>
              </a:spcBef>
              <a:spcAft>
                <a:spcPts val="0"/>
              </a:spcAft>
              <a:buFont typeface="Arial" pitchFamily="34" charset="0"/>
              <a:buChar char="•"/>
              <a:defRPr/>
            </a:pPr>
            <a:r>
              <a:rPr lang="de-CH" sz="2000" dirty="0">
                <a:latin typeface="+mn-lt"/>
              </a:rPr>
              <a:t> insgesamt 140'000 Wohnungen. </a:t>
            </a:r>
          </a:p>
          <a:p>
            <a:pPr fontAlgn="auto">
              <a:spcBef>
                <a:spcPts val="0"/>
              </a:spcBef>
              <a:spcAft>
                <a:spcPts val="0"/>
              </a:spcAft>
              <a:defRPr/>
            </a:pPr>
            <a:endParaRPr lang="de-CH" sz="2000" b="1" dirty="0">
              <a:latin typeface="+mj-lt"/>
              <a:ea typeface="+mj-ea"/>
              <a:cs typeface="+mj-cs"/>
            </a:endParaRPr>
          </a:p>
          <a:p>
            <a:pPr fontAlgn="auto">
              <a:spcAft>
                <a:spcPts val="0"/>
              </a:spcAft>
              <a:defRPr/>
            </a:pPr>
            <a:endParaRPr lang="de-CH" sz="2000" b="1" dirty="0">
              <a:latin typeface="+mj-lt"/>
              <a:ea typeface="+mj-ea"/>
              <a:cs typeface="+mj-cs"/>
            </a:endParaRPr>
          </a:p>
        </p:txBody>
      </p:sp>
      <p:sp>
        <p:nvSpPr>
          <p:cNvPr id="3" name="Titel 1"/>
          <p:cNvSpPr txBox="1">
            <a:spLocks/>
          </p:cNvSpPr>
          <p:nvPr/>
        </p:nvSpPr>
        <p:spPr>
          <a:xfrm>
            <a:off x="1258888" y="4652963"/>
            <a:ext cx="7345362" cy="2349500"/>
          </a:xfrm>
          <a:prstGeom prst="rect">
            <a:avLst/>
          </a:prstGeom>
        </p:spPr>
        <p:txBody>
          <a:bodyPr anchor="b">
            <a:normAutofit/>
          </a:bodyPr>
          <a:lstStyle/>
          <a:p>
            <a:pPr marL="342900" indent="-342900" fontAlgn="auto">
              <a:spcBef>
                <a:spcPct val="20000"/>
              </a:spcBef>
              <a:spcAft>
                <a:spcPts val="0"/>
              </a:spcAft>
              <a:defRPr/>
            </a:pPr>
            <a:r>
              <a:rPr lang="de-CH" sz="2400" b="1" dirty="0">
                <a:latin typeface="+mn-lt"/>
              </a:rPr>
              <a:t>SVW Bern- Solothurn:</a:t>
            </a:r>
          </a:p>
          <a:p>
            <a:pPr fontAlgn="auto">
              <a:spcBef>
                <a:spcPts val="0"/>
              </a:spcBef>
              <a:spcAft>
                <a:spcPts val="0"/>
              </a:spcAft>
              <a:defRPr/>
            </a:pPr>
            <a:endParaRPr lang="de-CH" sz="2000" dirty="0">
              <a:latin typeface="+mn-lt"/>
            </a:endParaRPr>
          </a:p>
          <a:p>
            <a:pPr fontAlgn="auto">
              <a:spcBef>
                <a:spcPts val="0"/>
              </a:spcBef>
              <a:spcAft>
                <a:spcPts val="0"/>
              </a:spcAft>
              <a:buFont typeface="Arial" pitchFamily="34" charset="0"/>
              <a:buChar char="•"/>
              <a:defRPr/>
            </a:pPr>
            <a:r>
              <a:rPr lang="de-CH" sz="2000" dirty="0">
                <a:latin typeface="+mn-lt"/>
              </a:rPr>
              <a:t> rund 150 gemeinnützige Wohnbauträger</a:t>
            </a:r>
          </a:p>
          <a:p>
            <a:pPr fontAlgn="auto">
              <a:spcBef>
                <a:spcPts val="0"/>
              </a:spcBef>
              <a:spcAft>
                <a:spcPts val="0"/>
              </a:spcAft>
              <a:buFont typeface="Arial" pitchFamily="34" charset="0"/>
              <a:buChar char="•"/>
              <a:defRPr/>
            </a:pPr>
            <a:r>
              <a:rPr lang="de-CH" sz="2000" dirty="0">
                <a:latin typeface="+mn-lt"/>
              </a:rPr>
              <a:t> insgesamt 18‘000 Wohnungen. </a:t>
            </a:r>
          </a:p>
          <a:p>
            <a:pPr fontAlgn="auto">
              <a:spcBef>
                <a:spcPts val="0"/>
              </a:spcBef>
              <a:spcAft>
                <a:spcPts val="0"/>
              </a:spcAft>
              <a:defRPr/>
            </a:pPr>
            <a:endParaRPr lang="de-CH" sz="2000" b="1" dirty="0">
              <a:latin typeface="+mj-lt"/>
              <a:ea typeface="+mj-ea"/>
              <a:cs typeface="+mj-cs"/>
            </a:endParaRPr>
          </a:p>
          <a:p>
            <a:pPr fontAlgn="auto">
              <a:spcAft>
                <a:spcPts val="0"/>
              </a:spcAft>
              <a:defRPr/>
            </a:pPr>
            <a:endParaRPr lang="de-CH" sz="2000" b="1" dirty="0">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1187450" y="1244600"/>
            <a:ext cx="7777163" cy="5278438"/>
          </a:xfrm>
          <a:prstGeom prst="rect">
            <a:avLst/>
          </a:prstGeom>
          <a:noFill/>
          <a:ln w="9525">
            <a:noFill/>
            <a:miter lim="800000"/>
            <a:headEnd/>
            <a:tailEnd/>
          </a:ln>
          <a:effectLst/>
        </p:spPr>
        <p:txBody>
          <a:bodyPr anchor="ctr">
            <a:spAutoFit/>
          </a:bodyPr>
          <a:lstStyle/>
          <a:p>
            <a:pPr>
              <a:defRPr/>
            </a:pPr>
            <a:r>
              <a:rPr lang="de-DE" sz="2000" b="1" dirty="0">
                <a:latin typeface="+mj-lt"/>
                <a:ea typeface="Times New Roman" pitchFamily="18" charset="0"/>
                <a:cs typeface="Arial" pitchFamily="34" charset="0"/>
              </a:rPr>
              <a:t>Charta</a:t>
            </a:r>
            <a:r>
              <a:rPr lang="de-DE" sz="2000" dirty="0">
                <a:latin typeface="+mj-lt"/>
                <a:ea typeface="Times New Roman" pitchFamily="18" charset="0"/>
                <a:cs typeface="Arial" pitchFamily="34" charset="0"/>
              </a:rPr>
              <a:t> der gemeinnützigen Wohnbauträger</a:t>
            </a:r>
            <a:endParaRPr lang="de-CH" sz="2000" dirty="0">
              <a:latin typeface="+mj-lt"/>
              <a:cs typeface="Arial" pitchFamily="34" charset="0"/>
            </a:endParaRPr>
          </a:p>
          <a:p>
            <a:pPr eaLnBrk="0" hangingPunct="0">
              <a:defRPr/>
            </a:pPr>
            <a:r>
              <a:rPr lang="de-DE" sz="1100" dirty="0">
                <a:latin typeface="Arial" pitchFamily="34" charset="0"/>
                <a:ea typeface="Times New Roman" pitchFamily="18" charset="0"/>
                <a:cs typeface="Arial" pitchFamily="34" charset="0"/>
              </a:rPr>
              <a:t>:</a:t>
            </a:r>
            <a:endParaRPr lang="de-CH" sz="1600" dirty="0">
              <a:latin typeface="+mj-lt"/>
              <a:cs typeface="Arial" pitchFamily="34" charset="0"/>
            </a:endParaRPr>
          </a:p>
          <a:p>
            <a:pPr eaLnBrk="0" hangingPunct="0">
              <a:defRPr/>
            </a:pPr>
            <a:r>
              <a:rPr lang="de-DE" sz="1600" i="1" dirty="0">
                <a:latin typeface="+mj-lt"/>
                <a:ea typeface="Times New Roman" pitchFamily="18" charset="0"/>
                <a:cs typeface="Arial" pitchFamily="34" charset="0"/>
              </a:rPr>
              <a:t> </a:t>
            </a:r>
            <a:r>
              <a:rPr lang="de-CH" sz="1600" i="1" dirty="0">
                <a:latin typeface="+mj-lt"/>
                <a:ea typeface="Times New Roman" pitchFamily="18" charset="0"/>
                <a:cs typeface="Arial" pitchFamily="34" charset="0"/>
              </a:rPr>
              <a:t>„Wohnen ist ein Grundbedürfnis der Menschen. Um allen eine Wohnung zu tragbaren Bedingungen zu sichern, reichen die Marktkräfte nicht aus. </a:t>
            </a:r>
          </a:p>
          <a:p>
            <a:pPr eaLnBrk="0" hangingPunct="0">
              <a:defRPr/>
            </a:pPr>
            <a:endParaRPr lang="de-CH" sz="1600" i="1" dirty="0">
              <a:latin typeface="+mj-lt"/>
              <a:ea typeface="Times New Roman" pitchFamily="18" charset="0"/>
              <a:cs typeface="Arial" pitchFamily="34" charset="0"/>
            </a:endParaRPr>
          </a:p>
          <a:p>
            <a:pPr eaLnBrk="0" hangingPunct="0">
              <a:defRPr/>
            </a:pPr>
            <a:r>
              <a:rPr lang="de-CH" sz="1600" i="1" dirty="0">
                <a:latin typeface="+mj-lt"/>
                <a:ea typeface="Times New Roman" pitchFamily="18" charset="0"/>
                <a:cs typeface="Arial" pitchFamily="34" charset="0"/>
              </a:rPr>
              <a:t>Zur Ergänzung braucht es die gemeinnützigen Wohnbauträger, die preisgünstige Wohnungen erstellen, sichern und erneuern. </a:t>
            </a:r>
          </a:p>
          <a:p>
            <a:pPr eaLnBrk="0" hangingPunct="0">
              <a:defRPr/>
            </a:pPr>
            <a:endParaRPr lang="de-CH" sz="1600" i="1" dirty="0">
              <a:latin typeface="+mj-lt"/>
              <a:ea typeface="Times New Roman" pitchFamily="18" charset="0"/>
              <a:cs typeface="Arial" pitchFamily="34" charset="0"/>
            </a:endParaRPr>
          </a:p>
          <a:p>
            <a:pPr eaLnBrk="0" hangingPunct="0">
              <a:defRPr/>
            </a:pPr>
            <a:r>
              <a:rPr lang="de-CH" sz="1600" i="1" dirty="0">
                <a:latin typeface="+mj-lt"/>
                <a:ea typeface="Times New Roman" pitchFamily="18" charset="0"/>
                <a:cs typeface="Arial" pitchFamily="34" charset="0"/>
              </a:rPr>
              <a:t>Der Zugang zu einer qualitativ angemessenen und an die Bedürfnisse des Einzelnen angepassten Wohnung zu einem bezahlbaren Preis stellt für jeden Einzelnen und jede Familie ein grundlegendes Recht dar. </a:t>
            </a:r>
          </a:p>
          <a:p>
            <a:pPr eaLnBrk="0" hangingPunct="0">
              <a:defRPr/>
            </a:pPr>
            <a:endParaRPr lang="de-CH" sz="1600" dirty="0">
              <a:latin typeface="+mj-lt"/>
              <a:cs typeface="Arial" pitchFamily="34" charset="0"/>
            </a:endParaRPr>
          </a:p>
          <a:p>
            <a:pPr eaLnBrk="0" hangingPunct="0">
              <a:defRPr/>
            </a:pPr>
            <a:r>
              <a:rPr lang="de-CH" sz="1600" i="1" dirty="0">
                <a:latin typeface="+mj-lt"/>
                <a:ea typeface="Times New Roman" pitchFamily="18" charset="0"/>
                <a:cs typeface="Arial" pitchFamily="34" charset="0"/>
              </a:rPr>
              <a:t>Durch Verzicht auf spekulative Gewinne und übersetzte Preise sowie durch nachhaltige Bewirtschaftung ihres Bestandes leisten die gemeinnützigen Wohnbauträger einen unerlässlichen Beitrag zur Wohnraumversorgung der Schweiz. </a:t>
            </a:r>
          </a:p>
          <a:p>
            <a:pPr eaLnBrk="0" hangingPunct="0">
              <a:defRPr/>
            </a:pPr>
            <a:endParaRPr lang="de-CH" sz="1600" i="1" dirty="0">
              <a:latin typeface="+mj-lt"/>
              <a:ea typeface="Times New Roman" pitchFamily="18" charset="0"/>
              <a:cs typeface="Arial" pitchFamily="34" charset="0"/>
            </a:endParaRPr>
          </a:p>
          <a:p>
            <a:pPr eaLnBrk="0" hangingPunct="0">
              <a:defRPr/>
            </a:pPr>
            <a:r>
              <a:rPr lang="de-CH" sz="1600" i="1" dirty="0">
                <a:latin typeface="+mj-lt"/>
                <a:ea typeface="Times New Roman" pitchFamily="18" charset="0"/>
                <a:cs typeface="Arial" pitchFamily="34" charset="0"/>
              </a:rPr>
              <a:t>Ihre Leistungen entlasten das Gemeinwesen in finanzieller und sozialer Hinsicht und tragen zum sozialen Frieden bei. </a:t>
            </a:r>
          </a:p>
          <a:p>
            <a:pPr eaLnBrk="0" hangingPunct="0">
              <a:defRPr/>
            </a:pPr>
            <a:endParaRPr lang="de-CH" sz="1600" i="1" dirty="0">
              <a:latin typeface="+mj-lt"/>
              <a:ea typeface="Times New Roman" pitchFamily="18" charset="0"/>
              <a:cs typeface="Arial" pitchFamily="34" charset="0"/>
            </a:endParaRPr>
          </a:p>
          <a:p>
            <a:pPr eaLnBrk="0" hangingPunct="0">
              <a:defRPr/>
            </a:pPr>
            <a:r>
              <a:rPr lang="de-CH" sz="1600" i="1" dirty="0">
                <a:latin typeface="+mj-lt"/>
                <a:ea typeface="Times New Roman" pitchFamily="18" charset="0"/>
                <a:cs typeface="Arial" pitchFamily="34" charset="0"/>
              </a:rPr>
              <a:t>Darum muss ihr Anteil an Wohnraum erhalten und weiterentwickelt werden.“</a:t>
            </a:r>
            <a:endParaRPr lang="de-CH" sz="1600" dirty="0">
              <a:latin typeface="+mj-lt"/>
              <a:cs typeface="Arial" pitchFamily="34" charset="0"/>
            </a:endParaRPr>
          </a:p>
          <a:p>
            <a:pPr eaLnBrk="0" hangingPunct="0">
              <a:defRPr/>
            </a:pPr>
            <a:endParaRPr lang="de-CH"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4"/>
          <p:cNvSpPr txBox="1">
            <a:spLocks/>
          </p:cNvSpPr>
          <p:nvPr/>
        </p:nvSpPr>
        <p:spPr>
          <a:xfrm>
            <a:off x="1187450" y="1125538"/>
            <a:ext cx="7705725" cy="5732462"/>
          </a:xfrm>
          <a:prstGeom prst="rect">
            <a:avLst/>
          </a:prstGeom>
        </p:spPr>
        <p:txBody>
          <a:bodyPr>
            <a:normAutofit/>
          </a:bodyPr>
          <a:lstStyle/>
          <a:p>
            <a:pPr marL="342900" indent="-342900" fontAlgn="auto">
              <a:spcBef>
                <a:spcPct val="20000"/>
              </a:spcBef>
              <a:spcAft>
                <a:spcPts val="0"/>
              </a:spcAft>
              <a:defRPr/>
            </a:pPr>
            <a:r>
              <a:rPr lang="de-CH" sz="2400" b="1" dirty="0">
                <a:latin typeface="+mn-lt"/>
              </a:rPr>
              <a:t>3. Weg zwischen Miete und Eigentum</a:t>
            </a:r>
            <a:endParaRPr lang="de-CH" sz="1600" dirty="0">
              <a:latin typeface="+mn-lt"/>
            </a:endParaRPr>
          </a:p>
          <a:p>
            <a:pPr fontAlgn="auto">
              <a:spcBef>
                <a:spcPct val="20000"/>
              </a:spcBef>
              <a:spcAft>
                <a:spcPts val="0"/>
              </a:spcAft>
              <a:defRPr/>
            </a:pPr>
            <a:r>
              <a:rPr lang="de-CH" sz="2400" b="1" dirty="0">
                <a:latin typeface="+mn-lt"/>
              </a:rPr>
              <a:t>Wohnraumbedarf  statt  Anlagebedarf </a:t>
            </a:r>
          </a:p>
          <a:p>
            <a:pPr fontAlgn="auto">
              <a:spcBef>
                <a:spcPct val="20000"/>
              </a:spcBef>
              <a:spcAft>
                <a:spcPts val="0"/>
              </a:spcAft>
              <a:defRPr/>
            </a:pPr>
            <a:endParaRPr lang="de-CH" sz="1600" dirty="0">
              <a:latin typeface="+mn-lt"/>
            </a:endParaRPr>
          </a:p>
          <a:p>
            <a:pPr fontAlgn="auto">
              <a:spcBef>
                <a:spcPct val="20000"/>
              </a:spcBef>
              <a:spcAft>
                <a:spcPts val="0"/>
              </a:spcAft>
              <a:defRPr/>
            </a:pPr>
            <a:endParaRPr lang="de-CH" sz="1600" dirty="0">
              <a:latin typeface="+mn-lt"/>
            </a:endParaRPr>
          </a:p>
          <a:p>
            <a:pPr fontAlgn="auto">
              <a:spcBef>
                <a:spcPct val="20000"/>
              </a:spcBef>
              <a:spcAft>
                <a:spcPts val="0"/>
              </a:spcAft>
              <a:defRPr/>
            </a:pPr>
            <a:r>
              <a:rPr lang="de-CH" sz="2000" dirty="0">
                <a:latin typeface="+mn-lt"/>
              </a:rPr>
              <a:t>Wir bauen und betreiben Wohnungen aus dem </a:t>
            </a:r>
            <a:r>
              <a:rPr lang="de-CH" sz="2000" b="1" dirty="0">
                <a:latin typeface="+mn-lt"/>
              </a:rPr>
              <a:t>Bedürfnis nach Wohnraum, nach Gemeinschaft, nach einer Nachbarschaft</a:t>
            </a:r>
          </a:p>
          <a:p>
            <a:pPr fontAlgn="auto">
              <a:spcBef>
                <a:spcPct val="20000"/>
              </a:spcBef>
              <a:spcAft>
                <a:spcPts val="0"/>
              </a:spcAft>
              <a:defRPr/>
            </a:pPr>
            <a:r>
              <a:rPr lang="de-CH" sz="2000" dirty="0">
                <a:latin typeface="+mn-lt"/>
              </a:rPr>
              <a:t>Wir bauen und leben „</a:t>
            </a:r>
            <a:r>
              <a:rPr lang="de-CH" sz="2000" b="1" dirty="0">
                <a:latin typeface="+mn-lt"/>
              </a:rPr>
              <a:t>Heimat</a:t>
            </a:r>
            <a:r>
              <a:rPr lang="de-CH" sz="2000" dirty="0">
                <a:latin typeface="+mn-lt"/>
              </a:rPr>
              <a:t>“.</a:t>
            </a:r>
          </a:p>
          <a:p>
            <a:pPr fontAlgn="auto">
              <a:spcBef>
                <a:spcPct val="20000"/>
              </a:spcBef>
              <a:spcAft>
                <a:spcPts val="0"/>
              </a:spcAft>
              <a:defRPr/>
            </a:pPr>
            <a:endParaRPr lang="de-CH" sz="2000" dirty="0">
              <a:latin typeface="+mn-lt"/>
            </a:endParaRPr>
          </a:p>
          <a:p>
            <a:pPr fontAlgn="auto">
              <a:spcBef>
                <a:spcPct val="20000"/>
              </a:spcBef>
              <a:spcAft>
                <a:spcPts val="0"/>
              </a:spcAft>
              <a:defRPr/>
            </a:pPr>
            <a:endParaRPr lang="de-CH" sz="2000" dirty="0">
              <a:latin typeface="+mn-lt"/>
            </a:endParaRPr>
          </a:p>
          <a:p>
            <a:pPr marL="342900" indent="-342900" fontAlgn="auto">
              <a:spcBef>
                <a:spcPct val="20000"/>
              </a:spcBef>
              <a:spcAft>
                <a:spcPts val="0"/>
              </a:spcAft>
              <a:defRPr/>
            </a:pPr>
            <a:r>
              <a:rPr lang="de-CH" sz="2000" dirty="0">
                <a:latin typeface="+mn-lt"/>
              </a:rPr>
              <a:t>Das ist ein grundsätzlich a</a:t>
            </a:r>
            <a:r>
              <a:rPr lang="de-CH" sz="2000" dirty="0" err="1">
                <a:latin typeface="+mn-lt"/>
              </a:rPr>
              <a:t>nderes</a:t>
            </a:r>
            <a:r>
              <a:rPr lang="de-CH" sz="2000" dirty="0">
                <a:latin typeface="+mn-lt"/>
              </a:rPr>
              <a:t> Konzept als der </a:t>
            </a:r>
            <a:r>
              <a:rPr lang="de-CH" sz="2000" b="1" dirty="0">
                <a:latin typeface="+mn-lt"/>
              </a:rPr>
              <a:t>übliche</a:t>
            </a:r>
          </a:p>
          <a:p>
            <a:pPr marL="342900" indent="-342900" fontAlgn="auto">
              <a:spcBef>
                <a:spcPct val="20000"/>
              </a:spcBef>
              <a:spcAft>
                <a:spcPts val="0"/>
              </a:spcAft>
              <a:defRPr/>
            </a:pPr>
            <a:r>
              <a:rPr lang="de-CH" sz="2000" b="1" dirty="0">
                <a:latin typeface="+mn-lt"/>
              </a:rPr>
              <a:t>Wohnungsmarkt</a:t>
            </a:r>
            <a:r>
              <a:rPr lang="de-CH" sz="2000" dirty="0">
                <a:latin typeface="+mn-lt"/>
              </a:rPr>
              <a:t>:</a:t>
            </a:r>
          </a:p>
          <a:p>
            <a:pPr indent="-342900" fontAlgn="auto">
              <a:spcBef>
                <a:spcPct val="20000"/>
              </a:spcBef>
              <a:spcAft>
                <a:spcPts val="0"/>
              </a:spcAft>
              <a:defRPr/>
            </a:pPr>
            <a:r>
              <a:rPr lang="de-CH" sz="2000" dirty="0">
                <a:latin typeface="+mn-lt"/>
              </a:rPr>
              <a:t>Wohnungen werden als </a:t>
            </a:r>
            <a:r>
              <a:rPr lang="de-CH" sz="2000" b="1" dirty="0">
                <a:latin typeface="+mn-lt"/>
              </a:rPr>
              <a:t>Geld- Anlageobjekte </a:t>
            </a:r>
            <a:r>
              <a:rPr lang="de-CH" sz="2000" dirty="0">
                <a:latin typeface="+mn-lt"/>
              </a:rPr>
              <a:t>gebaut und betrieben. </a:t>
            </a:r>
          </a:p>
          <a:p>
            <a:pPr indent="-342900" fontAlgn="auto">
              <a:spcBef>
                <a:spcPct val="20000"/>
              </a:spcBef>
              <a:spcAft>
                <a:spcPts val="0"/>
              </a:spcAft>
              <a:defRPr/>
            </a:pPr>
            <a:r>
              <a:rPr lang="de-CH" sz="2000" dirty="0">
                <a:latin typeface="+mn-lt"/>
              </a:rPr>
              <a:t>Geld will in Wohnungen sicher und rentabel angelegt werden. </a:t>
            </a:r>
          </a:p>
          <a:p>
            <a:pPr indent="-342900" fontAlgn="auto">
              <a:spcBef>
                <a:spcPct val="20000"/>
              </a:spcBef>
              <a:spcAft>
                <a:spcPts val="0"/>
              </a:spcAft>
              <a:defRPr/>
            </a:pPr>
            <a:r>
              <a:rPr lang="de-CH" sz="1600" b="1" dirty="0">
                <a:latin typeface="+mn-lt"/>
              </a:rPr>
              <a:t>	</a:t>
            </a:r>
          </a:p>
          <a:p>
            <a:pPr marL="342900" indent="-342900" fontAlgn="auto">
              <a:spcBef>
                <a:spcPct val="20000"/>
              </a:spcBef>
              <a:spcAft>
                <a:spcPts val="0"/>
              </a:spcAft>
              <a:buFont typeface="Arial" pitchFamily="34" charset="0"/>
              <a:buNone/>
              <a:defRPr/>
            </a:pPr>
            <a:endParaRPr lang="de-CH"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Inhaltsplatzhalter 4"/>
          <p:cNvSpPr txBox="1">
            <a:spLocks/>
          </p:cNvSpPr>
          <p:nvPr/>
        </p:nvSpPr>
        <p:spPr>
          <a:xfrm>
            <a:off x="1187450" y="1125538"/>
            <a:ext cx="7705725" cy="5732462"/>
          </a:xfrm>
          <a:prstGeom prst="rect">
            <a:avLst/>
          </a:prstGeom>
        </p:spPr>
        <p:txBody>
          <a:bodyPr>
            <a:normAutofit/>
          </a:bodyPr>
          <a:lstStyle/>
          <a:p>
            <a:pPr marL="342900" indent="-342900" fontAlgn="auto">
              <a:spcBef>
                <a:spcPct val="20000"/>
              </a:spcBef>
              <a:spcAft>
                <a:spcPts val="0"/>
              </a:spcAft>
              <a:buFont typeface="Arial" pitchFamily="34" charset="0"/>
              <a:buNone/>
              <a:defRPr/>
            </a:pPr>
            <a:r>
              <a:rPr lang="de-CH" sz="2400" b="1" dirty="0">
                <a:latin typeface="+mn-lt"/>
              </a:rPr>
              <a:t>Bedeutung der Wohnbaugenossenschaften </a:t>
            </a:r>
            <a:r>
              <a:rPr lang="de-CH" sz="2100" dirty="0">
                <a:latin typeface="+mn-lt"/>
              </a:rPr>
              <a:t>(Zahlen von 2000)</a:t>
            </a:r>
          </a:p>
          <a:p>
            <a:pPr marL="342900" indent="-342900" fontAlgn="auto">
              <a:spcBef>
                <a:spcPct val="20000"/>
              </a:spcBef>
              <a:spcAft>
                <a:spcPts val="0"/>
              </a:spcAft>
              <a:defRPr/>
            </a:pPr>
            <a:endParaRPr lang="de-CH" sz="1600" b="1" dirty="0">
              <a:latin typeface="+mn-lt"/>
            </a:endParaRPr>
          </a:p>
          <a:p>
            <a:pPr marL="342900" indent="-342900" fontAlgn="auto">
              <a:spcBef>
                <a:spcPct val="20000"/>
              </a:spcBef>
              <a:spcAft>
                <a:spcPts val="0"/>
              </a:spcAft>
              <a:defRPr/>
            </a:pPr>
            <a:r>
              <a:rPr lang="de-CH" sz="1700" b="1" dirty="0">
                <a:latin typeface="+mn-lt"/>
              </a:rPr>
              <a:t>Schweiz </a:t>
            </a:r>
          </a:p>
          <a:p>
            <a:pPr marL="342900" indent="-342900" fontAlgn="auto">
              <a:spcBef>
                <a:spcPct val="20000"/>
              </a:spcBef>
              <a:spcAft>
                <a:spcPts val="0"/>
              </a:spcAft>
              <a:defRPr/>
            </a:pPr>
            <a:r>
              <a:rPr lang="de-CH" sz="1700" dirty="0">
                <a:latin typeface="+mn-lt"/>
              </a:rPr>
              <a:t>total rund 3 </a:t>
            </a:r>
            <a:r>
              <a:rPr lang="de-CH" sz="1700" dirty="0" err="1">
                <a:latin typeface="+mn-lt"/>
              </a:rPr>
              <a:t>Mio</a:t>
            </a:r>
            <a:r>
              <a:rPr lang="de-CH" sz="1700" dirty="0">
                <a:latin typeface="+mn-lt"/>
              </a:rPr>
              <a:t> Wohnungen, davon 153‘000 </a:t>
            </a:r>
            <a:r>
              <a:rPr lang="de-CH" sz="1700" dirty="0" err="1">
                <a:latin typeface="+mn-lt"/>
              </a:rPr>
              <a:t>Genossenschaftswhg</a:t>
            </a:r>
            <a:r>
              <a:rPr lang="de-CH" sz="1700" dirty="0">
                <a:latin typeface="+mn-lt"/>
              </a:rPr>
              <a:t>., </a:t>
            </a:r>
          </a:p>
          <a:p>
            <a:pPr marL="342900" indent="-342900" fontAlgn="auto">
              <a:spcBef>
                <a:spcPct val="20000"/>
              </a:spcBef>
              <a:spcAft>
                <a:spcPts val="0"/>
              </a:spcAft>
              <a:defRPr/>
            </a:pPr>
            <a:r>
              <a:rPr lang="de-CH" sz="1700" dirty="0">
                <a:latin typeface="+mn-lt"/>
              </a:rPr>
              <a:t>5.1% Marktanteil an Wohnungen</a:t>
            </a:r>
          </a:p>
          <a:p>
            <a:pPr marL="342900" indent="-342900" fontAlgn="auto">
              <a:spcBef>
                <a:spcPct val="20000"/>
              </a:spcBef>
              <a:spcAft>
                <a:spcPts val="0"/>
              </a:spcAft>
              <a:defRPr/>
            </a:pPr>
            <a:r>
              <a:rPr lang="de-CH" sz="1700" dirty="0">
                <a:latin typeface="+mn-lt"/>
              </a:rPr>
              <a:t>7.5% Marktanteil an Mietwohnungen</a:t>
            </a:r>
          </a:p>
          <a:p>
            <a:pPr marL="342900" indent="-342900" fontAlgn="auto">
              <a:spcBef>
                <a:spcPct val="20000"/>
              </a:spcBef>
              <a:spcAft>
                <a:spcPts val="0"/>
              </a:spcAft>
              <a:defRPr/>
            </a:pPr>
            <a:endParaRPr lang="de-CH" sz="1700" b="1" dirty="0">
              <a:latin typeface="+mn-lt"/>
            </a:endParaRPr>
          </a:p>
          <a:p>
            <a:pPr marL="342900" indent="-342900" fontAlgn="auto">
              <a:spcBef>
                <a:spcPct val="20000"/>
              </a:spcBef>
              <a:spcAft>
                <a:spcPts val="0"/>
              </a:spcAft>
              <a:defRPr/>
            </a:pPr>
            <a:r>
              <a:rPr lang="de-CH" sz="1700" b="1" dirty="0">
                <a:latin typeface="+mn-lt"/>
              </a:rPr>
              <a:t>Kanton Bern</a:t>
            </a:r>
          </a:p>
          <a:p>
            <a:pPr marL="342900" indent="-342900" fontAlgn="auto">
              <a:spcBef>
                <a:spcPct val="20000"/>
              </a:spcBef>
              <a:spcAft>
                <a:spcPts val="0"/>
              </a:spcAft>
              <a:defRPr/>
            </a:pPr>
            <a:r>
              <a:rPr lang="de-CH" sz="1700" dirty="0">
                <a:latin typeface="+mn-lt"/>
              </a:rPr>
              <a:t>total 404‘000 Wohnungen, davon 19‘000 </a:t>
            </a:r>
            <a:r>
              <a:rPr lang="de-CH" sz="1700" dirty="0" err="1">
                <a:latin typeface="+mn-lt"/>
              </a:rPr>
              <a:t>Genossenschaftswhg</a:t>
            </a:r>
            <a:r>
              <a:rPr lang="de-CH" sz="1700" dirty="0">
                <a:latin typeface="+mn-lt"/>
              </a:rPr>
              <a:t>., </a:t>
            </a:r>
          </a:p>
          <a:p>
            <a:pPr marL="342900" indent="-342900" fontAlgn="auto">
              <a:spcBef>
                <a:spcPct val="20000"/>
              </a:spcBef>
              <a:spcAft>
                <a:spcPts val="0"/>
              </a:spcAft>
              <a:defRPr/>
            </a:pPr>
            <a:r>
              <a:rPr lang="de-CH" sz="1700" dirty="0">
                <a:latin typeface="+mn-lt"/>
              </a:rPr>
              <a:t>4.7% Marktanteil an Wohnungen</a:t>
            </a:r>
          </a:p>
          <a:p>
            <a:pPr marL="342900" indent="-342900" fontAlgn="auto">
              <a:spcBef>
                <a:spcPct val="20000"/>
              </a:spcBef>
              <a:spcAft>
                <a:spcPts val="0"/>
              </a:spcAft>
              <a:defRPr/>
            </a:pPr>
            <a:r>
              <a:rPr lang="de-CH" sz="1700" dirty="0">
                <a:latin typeface="+mn-lt"/>
              </a:rPr>
              <a:t>7.4% Marktanteil an Mietwohnungen</a:t>
            </a:r>
          </a:p>
          <a:p>
            <a:pPr marL="342900" indent="-342900" fontAlgn="auto">
              <a:spcBef>
                <a:spcPct val="20000"/>
              </a:spcBef>
              <a:spcAft>
                <a:spcPts val="0"/>
              </a:spcAft>
              <a:defRPr/>
            </a:pPr>
            <a:endParaRPr lang="de-CH" sz="1700" b="1" dirty="0">
              <a:latin typeface="+mn-lt"/>
            </a:endParaRPr>
          </a:p>
          <a:p>
            <a:pPr marL="342900" indent="-342900" fontAlgn="auto">
              <a:spcBef>
                <a:spcPct val="20000"/>
              </a:spcBef>
              <a:spcAft>
                <a:spcPts val="0"/>
              </a:spcAft>
              <a:defRPr/>
            </a:pPr>
            <a:r>
              <a:rPr lang="de-CH" sz="1700" b="1" dirty="0">
                <a:latin typeface="+mn-lt"/>
              </a:rPr>
              <a:t>Stadt Biel</a:t>
            </a:r>
          </a:p>
          <a:p>
            <a:pPr marL="342900" indent="-342900" fontAlgn="auto">
              <a:spcBef>
                <a:spcPct val="20000"/>
              </a:spcBef>
              <a:spcAft>
                <a:spcPts val="0"/>
              </a:spcAft>
              <a:defRPr/>
            </a:pPr>
            <a:r>
              <a:rPr lang="de-CH" sz="1700" dirty="0">
                <a:latin typeface="+mn-lt"/>
              </a:rPr>
              <a:t>total 23‘400 Wohnungen, davon 4‘550 </a:t>
            </a:r>
            <a:r>
              <a:rPr lang="de-CH" sz="1700" dirty="0" err="1">
                <a:latin typeface="+mn-lt"/>
              </a:rPr>
              <a:t>Genossenschaftswhg</a:t>
            </a:r>
            <a:r>
              <a:rPr lang="de-CH" sz="1700" dirty="0">
                <a:latin typeface="+mn-lt"/>
              </a:rPr>
              <a:t>., </a:t>
            </a:r>
          </a:p>
          <a:p>
            <a:pPr marL="342900" indent="-342900" fontAlgn="auto">
              <a:spcBef>
                <a:spcPct val="20000"/>
              </a:spcBef>
              <a:spcAft>
                <a:spcPts val="0"/>
              </a:spcAft>
              <a:defRPr/>
            </a:pPr>
            <a:r>
              <a:rPr lang="de-CH" sz="1700" dirty="0">
                <a:latin typeface="+mn-lt"/>
              </a:rPr>
              <a:t>19.5% Marktanteil an Wohnungen</a:t>
            </a:r>
          </a:p>
          <a:p>
            <a:pPr marL="342900" indent="-342900" fontAlgn="auto">
              <a:spcBef>
                <a:spcPct val="20000"/>
              </a:spcBef>
              <a:spcAft>
                <a:spcPts val="0"/>
              </a:spcAft>
              <a:defRPr/>
            </a:pPr>
            <a:r>
              <a:rPr lang="de-CH" sz="1700" dirty="0">
                <a:latin typeface="+mn-lt"/>
              </a:rPr>
              <a:t>22.4% Marktanteil an Mietwohnungen</a:t>
            </a:r>
          </a:p>
          <a:p>
            <a:pPr marL="342900" indent="-342900" fontAlgn="auto">
              <a:spcBef>
                <a:spcPct val="20000"/>
              </a:spcBef>
              <a:spcAft>
                <a:spcPts val="0"/>
              </a:spcAft>
              <a:defRPr/>
            </a:pPr>
            <a:endParaRPr lang="de-CH" sz="1700" b="1" dirty="0">
              <a:latin typeface="+mn-lt"/>
            </a:endParaRPr>
          </a:p>
          <a:p>
            <a:pPr fontAlgn="auto">
              <a:spcBef>
                <a:spcPts val="0"/>
              </a:spcBef>
              <a:spcAft>
                <a:spcPts val="0"/>
              </a:spcAft>
              <a:defRPr/>
            </a:pPr>
            <a:endParaRPr lang="de-CH" sz="1600" dirty="0">
              <a:latin typeface="+mn-lt"/>
            </a:endParaRPr>
          </a:p>
          <a:p>
            <a:pPr marL="342900" indent="-342900" fontAlgn="auto">
              <a:spcBef>
                <a:spcPct val="20000"/>
              </a:spcBef>
              <a:spcAft>
                <a:spcPts val="0"/>
              </a:spcAft>
              <a:defRPr/>
            </a:pPr>
            <a:endParaRPr lang="de-CH" sz="1600" dirty="0">
              <a:latin typeface="+mn-lt"/>
            </a:endParaRPr>
          </a:p>
          <a:p>
            <a:pPr marL="342900" indent="-342900" fontAlgn="auto">
              <a:spcBef>
                <a:spcPct val="20000"/>
              </a:spcBef>
              <a:spcAft>
                <a:spcPts val="0"/>
              </a:spcAft>
              <a:defRPr/>
            </a:pPr>
            <a:endParaRPr lang="de-CH" sz="1600" b="1" dirty="0">
              <a:latin typeface="+mn-lt"/>
            </a:endParaRPr>
          </a:p>
          <a:p>
            <a:pPr marL="342900" indent="-342900" fontAlgn="auto">
              <a:spcBef>
                <a:spcPct val="20000"/>
              </a:spcBef>
              <a:spcAft>
                <a:spcPts val="0"/>
              </a:spcAft>
              <a:buFont typeface="Arial" pitchFamily="34" charset="0"/>
              <a:buNone/>
              <a:defRPr/>
            </a:pPr>
            <a:endParaRPr lang="de-CH" dirty="0">
              <a:latin typeface="+mn-l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4"/>
          <p:cNvSpPr txBox="1">
            <a:spLocks/>
          </p:cNvSpPr>
          <p:nvPr/>
        </p:nvSpPr>
        <p:spPr>
          <a:xfrm>
            <a:off x="1042988" y="765175"/>
            <a:ext cx="8101012" cy="6092825"/>
          </a:xfrm>
          <a:prstGeom prst="rect">
            <a:avLst/>
          </a:prstGeom>
        </p:spPr>
        <p:txBody>
          <a:bodyPr>
            <a:normAutofit fontScale="85000" lnSpcReduction="20000"/>
          </a:bodyPr>
          <a:lstStyle/>
          <a:p>
            <a:pPr marL="342900" indent="-342900" fontAlgn="auto">
              <a:spcBef>
                <a:spcPct val="20000"/>
              </a:spcBef>
              <a:spcAft>
                <a:spcPts val="0"/>
              </a:spcAft>
              <a:defRPr/>
            </a:pPr>
            <a:r>
              <a:rPr lang="de-CH" sz="2600" b="1" dirty="0">
                <a:latin typeface="+mn-lt"/>
              </a:rPr>
              <a:t>„Preisgünstig dank Kostenmiete“</a:t>
            </a:r>
          </a:p>
          <a:p>
            <a:pPr marL="342900" indent="-342900" fontAlgn="auto">
              <a:spcBef>
                <a:spcPct val="20000"/>
              </a:spcBef>
              <a:spcAft>
                <a:spcPts val="0"/>
              </a:spcAft>
              <a:defRPr/>
            </a:pPr>
            <a:endParaRPr lang="de-CH" sz="1600" b="1" dirty="0">
              <a:latin typeface="+mn-lt"/>
            </a:endParaRPr>
          </a:p>
          <a:p>
            <a:pPr marL="342900" indent="-342900" fontAlgn="auto">
              <a:spcBef>
                <a:spcPct val="20000"/>
              </a:spcBef>
              <a:spcAft>
                <a:spcPts val="0"/>
              </a:spcAft>
              <a:defRPr/>
            </a:pPr>
            <a:r>
              <a:rPr lang="de-CH" sz="2000" b="1" dirty="0">
                <a:latin typeface="+mn-lt"/>
              </a:rPr>
              <a:t>Kostenmiete statt Marktmiete:  </a:t>
            </a:r>
          </a:p>
          <a:p>
            <a:pPr marL="0" lvl="2" fontAlgn="auto">
              <a:spcBef>
                <a:spcPct val="20000"/>
              </a:spcBef>
              <a:spcAft>
                <a:spcPts val="0"/>
              </a:spcAft>
              <a:defRPr/>
            </a:pPr>
            <a:endParaRPr lang="de-DE" sz="1600" dirty="0">
              <a:latin typeface="+mn-lt"/>
            </a:endParaRPr>
          </a:p>
          <a:p>
            <a:pPr marL="0" lvl="2" fontAlgn="auto">
              <a:spcBef>
                <a:spcPct val="20000"/>
              </a:spcBef>
              <a:spcAft>
                <a:spcPts val="0"/>
              </a:spcAft>
              <a:defRPr/>
            </a:pPr>
            <a:r>
              <a:rPr lang="de-DE" sz="2000" dirty="0">
                <a:latin typeface="+mn-lt"/>
              </a:rPr>
              <a:t>Die Kostenmiete garantiert langfristig günstige Wohnungen, die der Spekulation entzogen sind. </a:t>
            </a:r>
            <a:endParaRPr lang="de-CH" sz="2000" dirty="0">
              <a:latin typeface="+mn-lt"/>
            </a:endParaRPr>
          </a:p>
          <a:p>
            <a:pPr marL="342900" indent="-342900" fontAlgn="auto">
              <a:spcBef>
                <a:spcPct val="20000"/>
              </a:spcBef>
              <a:spcAft>
                <a:spcPts val="0"/>
              </a:spcAft>
              <a:defRPr/>
            </a:pPr>
            <a:r>
              <a:rPr lang="de-CH" sz="2000" b="1" dirty="0">
                <a:latin typeface="+mn-lt"/>
              </a:rPr>
              <a:t>Vermietung nach effektiven Kosten: </a:t>
            </a:r>
          </a:p>
          <a:p>
            <a:pPr marL="342900" indent="-342900" fontAlgn="auto">
              <a:spcBef>
                <a:spcPct val="20000"/>
              </a:spcBef>
              <a:spcAft>
                <a:spcPts val="0"/>
              </a:spcAft>
              <a:defRPr/>
            </a:pPr>
            <a:r>
              <a:rPr lang="de-CH" sz="2000" b="1" dirty="0">
                <a:latin typeface="+mn-lt"/>
              </a:rPr>
              <a:t>	</a:t>
            </a:r>
            <a:r>
              <a:rPr lang="de-CH" sz="2000" dirty="0">
                <a:latin typeface="+mn-lt"/>
              </a:rPr>
              <a:t>-  Landkosten, Baurechtskosten</a:t>
            </a:r>
            <a:br>
              <a:rPr lang="de-CH" sz="2000" dirty="0">
                <a:latin typeface="+mn-lt"/>
              </a:rPr>
            </a:br>
            <a:r>
              <a:rPr lang="de-CH" sz="2000" dirty="0">
                <a:latin typeface="+mn-lt"/>
              </a:rPr>
              <a:t>-  Finanzierungskosten der Gestehungskosten</a:t>
            </a:r>
            <a:br>
              <a:rPr lang="de-CH" sz="2000" dirty="0">
                <a:latin typeface="+mn-lt"/>
              </a:rPr>
            </a:br>
            <a:r>
              <a:rPr lang="de-CH" sz="2000" dirty="0">
                <a:latin typeface="+mn-lt"/>
              </a:rPr>
              <a:t>-  Unterhaltskosten, Rückstellungen</a:t>
            </a:r>
            <a:br>
              <a:rPr lang="de-CH" sz="2000" dirty="0">
                <a:latin typeface="+mn-lt"/>
              </a:rPr>
            </a:br>
            <a:r>
              <a:rPr lang="de-CH" sz="2000" dirty="0">
                <a:latin typeface="+mn-lt"/>
              </a:rPr>
              <a:t>-  Verwaltungskosten</a:t>
            </a:r>
            <a:br>
              <a:rPr lang="de-CH" sz="2000" dirty="0">
                <a:latin typeface="+mn-lt"/>
              </a:rPr>
            </a:br>
            <a:r>
              <a:rPr lang="de-CH" sz="2000" dirty="0">
                <a:latin typeface="+mn-lt"/>
              </a:rPr>
              <a:t>-  geringfügige Verzinsung des Eigenkapitals</a:t>
            </a:r>
          </a:p>
          <a:p>
            <a:pPr marL="342900" indent="-342900" fontAlgn="auto">
              <a:spcBef>
                <a:spcPct val="20000"/>
              </a:spcBef>
              <a:spcAft>
                <a:spcPts val="0"/>
              </a:spcAft>
              <a:defRPr/>
            </a:pPr>
            <a:endParaRPr lang="de-CH" sz="2000" b="1" dirty="0">
              <a:latin typeface="+mn-lt"/>
            </a:endParaRPr>
          </a:p>
          <a:p>
            <a:pPr marL="0" lvl="1" indent="-342900" fontAlgn="auto">
              <a:spcBef>
                <a:spcPct val="20000"/>
              </a:spcBef>
              <a:spcAft>
                <a:spcPts val="0"/>
              </a:spcAft>
              <a:defRPr/>
            </a:pPr>
            <a:r>
              <a:rPr lang="de-CH" sz="2000" b="1" dirty="0">
                <a:latin typeface="+mn-lt"/>
              </a:rPr>
              <a:t>Genossenschaften bauen nicht günstiger als der Markt. </a:t>
            </a:r>
            <a:r>
              <a:rPr lang="de-CH" sz="2000" dirty="0">
                <a:latin typeface="+mn-lt"/>
              </a:rPr>
              <a:t/>
            </a:r>
            <a:br>
              <a:rPr lang="de-CH" sz="2000" dirty="0">
                <a:latin typeface="+mn-lt"/>
              </a:rPr>
            </a:br>
            <a:r>
              <a:rPr lang="de-CH" sz="2000" dirty="0">
                <a:latin typeface="+mn-lt"/>
              </a:rPr>
              <a:t>Sie bauen bescheidener im Flächen- und Komfortanspruch. </a:t>
            </a:r>
            <a:br>
              <a:rPr lang="de-CH" sz="2000" dirty="0">
                <a:latin typeface="+mn-lt"/>
              </a:rPr>
            </a:br>
            <a:r>
              <a:rPr lang="de-CH" sz="2000" dirty="0">
                <a:latin typeface="+mn-lt"/>
              </a:rPr>
              <a:t>Bezüglich ökologischer N</a:t>
            </a:r>
            <a:r>
              <a:rPr lang="de-CH" sz="2000" dirty="0" err="1">
                <a:latin typeface="+mn-lt"/>
              </a:rPr>
              <a:t>achhaltigkeit</a:t>
            </a:r>
            <a:r>
              <a:rPr lang="de-CH" sz="2000" dirty="0">
                <a:latin typeface="+mn-lt"/>
              </a:rPr>
              <a:t> bauen sie zukunftsweisend.</a:t>
            </a:r>
            <a:br>
              <a:rPr lang="de-CH" sz="2000" dirty="0">
                <a:latin typeface="+mn-lt"/>
              </a:rPr>
            </a:br>
            <a:endParaRPr lang="de-CH" sz="2000" dirty="0">
              <a:latin typeface="+mn-lt"/>
            </a:endParaRPr>
          </a:p>
          <a:p>
            <a:pPr marL="0" lvl="1" indent="-342900" fontAlgn="auto">
              <a:spcBef>
                <a:spcPct val="20000"/>
              </a:spcBef>
              <a:spcAft>
                <a:spcPts val="0"/>
              </a:spcAft>
              <a:defRPr/>
            </a:pPr>
            <a:r>
              <a:rPr lang="de-CH" sz="2000" b="1" dirty="0">
                <a:latin typeface="+mn-lt"/>
              </a:rPr>
              <a:t>Genossenschaftswohnungen werden aber im Laufe der Jahre immer günstiger als der Markt, da sie keine Rendite aus der </a:t>
            </a:r>
            <a:r>
              <a:rPr lang="de-CH" sz="2000" b="1" dirty="0" err="1">
                <a:latin typeface="+mn-lt"/>
              </a:rPr>
              <a:t>Genossenschaft</a:t>
            </a:r>
            <a:r>
              <a:rPr lang="de-CH" sz="2000" b="1" dirty="0">
                <a:latin typeface="+mn-lt"/>
              </a:rPr>
              <a:t> nehmen müssen;</a:t>
            </a:r>
          </a:p>
          <a:p>
            <a:pPr marL="0" lvl="1" indent="-342900" fontAlgn="auto">
              <a:spcBef>
                <a:spcPct val="20000"/>
              </a:spcBef>
              <a:spcAft>
                <a:spcPts val="0"/>
              </a:spcAft>
              <a:defRPr/>
            </a:pPr>
            <a:r>
              <a:rPr lang="de-CH" sz="2000" b="1" dirty="0">
                <a:latin typeface="+mn-lt"/>
              </a:rPr>
              <a:t>Die Genossenschafts-Mieten sind deshalb 20% günstiger als der Durchschnitt.</a:t>
            </a:r>
          </a:p>
          <a:p>
            <a:pPr marL="0" lvl="1" indent="-342900" fontAlgn="auto">
              <a:spcBef>
                <a:spcPct val="20000"/>
              </a:spcBef>
              <a:spcAft>
                <a:spcPts val="0"/>
              </a:spcAft>
              <a:defRPr/>
            </a:pPr>
            <a:endParaRPr lang="de-CH" sz="2000" dirty="0">
              <a:latin typeface="+mn-lt"/>
            </a:endParaRPr>
          </a:p>
          <a:p>
            <a:pPr marL="0" lvl="1" indent="-342900" fontAlgn="auto">
              <a:spcBef>
                <a:spcPct val="20000"/>
              </a:spcBef>
              <a:spcAft>
                <a:spcPts val="0"/>
              </a:spcAft>
              <a:defRPr/>
            </a:pPr>
            <a:r>
              <a:rPr lang="de-CH" sz="2000" dirty="0">
                <a:latin typeface="+mn-lt"/>
              </a:rPr>
              <a:t>Differenz nur </a:t>
            </a:r>
            <a:r>
              <a:rPr lang="de-CH" sz="2000" dirty="0" err="1">
                <a:latin typeface="+mn-lt"/>
              </a:rPr>
              <a:t>z.T</a:t>
            </a:r>
            <a:r>
              <a:rPr lang="de-CH" sz="2000" dirty="0">
                <a:latin typeface="+mn-lt"/>
              </a:rPr>
              <a:t>. wegen kleineren Wohnflächen.</a:t>
            </a:r>
          </a:p>
          <a:p>
            <a:pPr marL="0" lvl="1" indent="-342900" fontAlgn="auto">
              <a:spcBef>
                <a:spcPct val="20000"/>
              </a:spcBef>
              <a:spcAft>
                <a:spcPts val="0"/>
              </a:spcAft>
              <a:defRPr/>
            </a:pPr>
            <a:r>
              <a:rPr lang="de-CH" sz="2000" dirty="0">
                <a:latin typeface="+mn-lt"/>
              </a:rPr>
              <a:t>Auch bezogen auf die Wohnfläche sind Genossenschaftswohnungen 15% günstiger</a:t>
            </a:r>
          </a:p>
          <a:p>
            <a:pPr marL="0" lvl="1" indent="-342900" fontAlgn="auto">
              <a:spcBef>
                <a:spcPct val="20000"/>
              </a:spcBef>
              <a:spcAft>
                <a:spcPts val="0"/>
              </a:spcAft>
              <a:defRPr/>
            </a:pPr>
            <a:endParaRPr lang="de-CH" sz="2000" dirty="0">
              <a:latin typeface="+mn-lt"/>
            </a:endParaRPr>
          </a:p>
          <a:p>
            <a:pPr marL="0" lvl="1" indent="-342900" fontAlgn="auto">
              <a:spcBef>
                <a:spcPct val="20000"/>
              </a:spcBef>
              <a:spcAft>
                <a:spcPts val="0"/>
              </a:spcAft>
              <a:defRPr/>
            </a:pPr>
            <a:endParaRPr lang="de-CH" sz="2000" dirty="0">
              <a:latin typeface="+mn-lt"/>
            </a:endParaRPr>
          </a:p>
          <a:p>
            <a:pPr marL="342900" indent="-342900" fontAlgn="auto">
              <a:spcBef>
                <a:spcPct val="20000"/>
              </a:spcBef>
              <a:spcAft>
                <a:spcPts val="0"/>
              </a:spcAft>
              <a:buFont typeface="Arial" pitchFamily="34" charset="0"/>
              <a:buNone/>
              <a:defRPr/>
            </a:pPr>
            <a:endParaRPr lang="de-CH"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3" name="Inhaltsplatzhalter 4"/>
          <p:cNvSpPr txBox="1">
            <a:spLocks/>
          </p:cNvSpPr>
          <p:nvPr/>
        </p:nvSpPr>
        <p:spPr bwMode="auto">
          <a:xfrm>
            <a:off x="1042988" y="1052513"/>
            <a:ext cx="7705725" cy="5400675"/>
          </a:xfrm>
          <a:prstGeom prst="rect">
            <a:avLst/>
          </a:prstGeom>
          <a:noFill/>
          <a:ln w="9525">
            <a:noFill/>
            <a:miter lim="800000"/>
            <a:headEnd/>
            <a:tailEnd/>
          </a:ln>
        </p:spPr>
        <p:txBody>
          <a:bodyPr/>
          <a:lstStyle/>
          <a:p>
            <a:pPr marL="342900" indent="-342900">
              <a:spcBef>
                <a:spcPct val="20000"/>
              </a:spcBef>
            </a:pPr>
            <a:r>
              <a:rPr lang="de-CH" sz="2400" b="1">
                <a:latin typeface="Calibri" pitchFamily="34" charset="0"/>
              </a:rPr>
              <a:t>Gesellschaftlicher Nutzen der „Gemeinnützigkeit“</a:t>
            </a:r>
          </a:p>
          <a:p>
            <a:pPr marL="342900" indent="-342900">
              <a:spcBef>
                <a:spcPct val="20000"/>
              </a:spcBef>
            </a:pPr>
            <a:endParaRPr lang="de-CH" sz="1600" b="1">
              <a:latin typeface="Calibri" pitchFamily="34" charset="0"/>
            </a:endParaRPr>
          </a:p>
          <a:p>
            <a:pPr marL="342900" indent="-342900">
              <a:spcBef>
                <a:spcPct val="20000"/>
              </a:spcBef>
            </a:pPr>
            <a:endParaRPr lang="de-CH" sz="1600" b="1">
              <a:latin typeface="Calibri" pitchFamily="34" charset="0"/>
            </a:endParaRPr>
          </a:p>
          <a:p>
            <a:pPr marL="342900" indent="-342900">
              <a:spcBef>
                <a:spcPct val="20000"/>
              </a:spcBef>
            </a:pPr>
            <a:endParaRPr lang="de-CH" sz="1600" b="1">
              <a:latin typeface="Calibri" pitchFamily="34" charset="0"/>
            </a:endParaRPr>
          </a:p>
          <a:p>
            <a:pPr marL="342900" indent="-342900">
              <a:spcBef>
                <a:spcPct val="20000"/>
              </a:spcBef>
            </a:pPr>
            <a:r>
              <a:rPr lang="de-CH" sz="1600">
                <a:latin typeface="Calibri" pitchFamily="34" charset="0"/>
              </a:rPr>
              <a:t>	</a:t>
            </a:r>
            <a:r>
              <a:rPr lang="de-CH" sz="1600" b="1">
                <a:latin typeface="Calibri" pitchFamily="34" charset="0"/>
              </a:rPr>
              <a:t/>
            </a:r>
            <a:br>
              <a:rPr lang="de-CH" sz="1600" b="1">
                <a:latin typeface="Calibri" pitchFamily="34" charset="0"/>
              </a:rPr>
            </a:br>
            <a:r>
              <a:rPr lang="de-CH" sz="1600" b="1">
                <a:latin typeface="Calibri" pitchFamily="34" charset="0"/>
              </a:rPr>
              <a:t>	</a:t>
            </a:r>
          </a:p>
          <a:p>
            <a:pPr marL="342900" indent="-342900">
              <a:spcBef>
                <a:spcPct val="20000"/>
              </a:spcBef>
              <a:buFont typeface="Arial" charset="0"/>
              <a:buNone/>
            </a:pPr>
            <a:endParaRPr lang="de-CH" sz="1600">
              <a:latin typeface="Calibri" pitchFamily="34" charset="0"/>
            </a:endParaRPr>
          </a:p>
          <a:p>
            <a:pPr marL="342900" indent="-342900">
              <a:spcBef>
                <a:spcPct val="20000"/>
              </a:spcBef>
              <a:buFont typeface="Arial" charset="0"/>
              <a:buNone/>
            </a:pPr>
            <a:endParaRPr lang="de-CH">
              <a:latin typeface="Calibri" pitchFamily="34" charset="0"/>
            </a:endParaRPr>
          </a:p>
        </p:txBody>
      </p:sp>
      <p:pic>
        <p:nvPicPr>
          <p:cNvPr id="23554" name="Picture 2"/>
          <p:cNvPicPr>
            <a:picLocks noChangeAspect="1" noChangeArrowheads="1"/>
          </p:cNvPicPr>
          <p:nvPr/>
        </p:nvPicPr>
        <p:blipFill>
          <a:blip r:embed="rId2"/>
          <a:srcRect t="33333" r="31703" b="26389"/>
          <a:stretch>
            <a:fillRect/>
          </a:stretch>
        </p:blipFill>
        <p:spPr bwMode="auto">
          <a:xfrm>
            <a:off x="755650" y="1700213"/>
            <a:ext cx="5616575" cy="2089150"/>
          </a:xfrm>
          <a:prstGeom prst="rect">
            <a:avLst/>
          </a:prstGeom>
          <a:noFill/>
          <a:ln w="9525">
            <a:noFill/>
            <a:miter lim="800000"/>
            <a:headEnd/>
            <a:tailEnd/>
          </a:ln>
        </p:spPr>
      </p:pic>
      <p:pic>
        <p:nvPicPr>
          <p:cNvPr id="23555" name="Picture 2"/>
          <p:cNvPicPr>
            <a:picLocks noChangeAspect="1" noChangeArrowheads="1"/>
          </p:cNvPicPr>
          <p:nvPr/>
        </p:nvPicPr>
        <p:blipFill>
          <a:blip r:embed="rId3"/>
          <a:srcRect l="68069"/>
          <a:stretch>
            <a:fillRect/>
          </a:stretch>
        </p:blipFill>
        <p:spPr bwMode="auto">
          <a:xfrm>
            <a:off x="6516688" y="4076700"/>
            <a:ext cx="2627312" cy="3608388"/>
          </a:xfrm>
          <a:prstGeom prst="rect">
            <a:avLst/>
          </a:prstGeom>
          <a:noFill/>
          <a:ln w="9525">
            <a:noFill/>
            <a:miter lim="800000"/>
            <a:headEnd/>
            <a:tailEnd/>
          </a:ln>
        </p:spPr>
      </p:pic>
      <p:pic>
        <p:nvPicPr>
          <p:cNvPr id="23556" name="Picture 2"/>
          <p:cNvPicPr>
            <a:picLocks noChangeAspect="1" noChangeArrowheads="1"/>
          </p:cNvPicPr>
          <p:nvPr/>
        </p:nvPicPr>
        <p:blipFill>
          <a:blip r:embed="rId3"/>
          <a:srcRect t="57422" r="31931"/>
          <a:stretch>
            <a:fillRect/>
          </a:stretch>
        </p:blipFill>
        <p:spPr bwMode="auto">
          <a:xfrm>
            <a:off x="684213" y="4365625"/>
            <a:ext cx="5775325" cy="1584325"/>
          </a:xfrm>
          <a:prstGeom prst="rect">
            <a:avLst/>
          </a:prstGeom>
          <a:noFill/>
          <a:ln w="9525">
            <a:noFill/>
            <a:miter lim="800000"/>
            <a:headEnd/>
            <a:tailEnd/>
          </a:ln>
        </p:spPr>
      </p:pic>
      <p:pic>
        <p:nvPicPr>
          <p:cNvPr id="23557" name="Picture 2"/>
          <p:cNvPicPr>
            <a:picLocks noChangeAspect="1" noChangeArrowheads="1"/>
          </p:cNvPicPr>
          <p:nvPr/>
        </p:nvPicPr>
        <p:blipFill>
          <a:blip r:embed="rId2"/>
          <a:srcRect l="67421" t="5556" b="52779"/>
          <a:stretch>
            <a:fillRect/>
          </a:stretch>
        </p:blipFill>
        <p:spPr bwMode="auto">
          <a:xfrm>
            <a:off x="6464300" y="1557338"/>
            <a:ext cx="2679700" cy="2159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1544</Words>
  <Application>Microsoft Office PowerPoint</Application>
  <PresentationFormat>On-screen Show (4:3)</PresentationFormat>
  <Paragraphs>294</Paragraphs>
  <Slides>28</Slides>
  <Notes>1</Notes>
  <HiddenSlides>10</HiddenSlides>
  <MMClips>0</MMClips>
  <ScaleCrop>false</ScaleCrop>
  <HeadingPairs>
    <vt:vector size="6" baseType="variant">
      <vt:variant>
        <vt:lpstr>Verwendete Schriftarten</vt:lpstr>
      </vt:variant>
      <vt:variant>
        <vt:i4>5</vt:i4>
      </vt:variant>
      <vt:variant>
        <vt:lpstr>Entwurfsvorlage</vt:lpstr>
      </vt:variant>
      <vt:variant>
        <vt:i4>2</vt:i4>
      </vt:variant>
      <vt:variant>
        <vt:lpstr>Folientitel</vt:lpstr>
      </vt:variant>
      <vt:variant>
        <vt:i4>28</vt:i4>
      </vt:variant>
    </vt:vector>
  </HeadingPairs>
  <TitlesOfParts>
    <vt:vector size="35" baseType="lpstr">
      <vt:lpstr>Calibri</vt:lpstr>
      <vt:lpstr>Arial</vt:lpstr>
      <vt:lpstr>Times New Roman</vt:lpstr>
      <vt:lpstr>Wingdings</vt:lpstr>
      <vt:lpstr>Arial Narrow</vt:lpstr>
      <vt:lpstr>Larissa</vt:lpstr>
      <vt:lpstr>Larissa</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z.B. …drei Förderprojekte in Biel</vt:lpstr>
      <vt:lpstr>Folie 21</vt:lpstr>
      <vt:lpstr>Baugenossenschaft Mettlenweg, Biel</vt:lpstr>
      <vt:lpstr>Baugenossenschaft Mettlenweg, Biel</vt:lpstr>
      <vt:lpstr>Genossenschaft FAB-A, Biel</vt:lpstr>
      <vt:lpstr>Genossenschaft FAB-A, Biel</vt:lpstr>
      <vt:lpstr>Folie 26</vt:lpstr>
      <vt:lpstr>Folie 27</vt:lpstr>
      <vt:lpstr>Folie 28</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Blumer</dc:creator>
  <cp:lastModifiedBy>C448553</cp:lastModifiedBy>
  <cp:revision>191</cp:revision>
  <dcterms:created xsi:type="dcterms:W3CDTF">2011-05-06T11:56:44Z</dcterms:created>
  <dcterms:modified xsi:type="dcterms:W3CDTF">2012-02-28T16:52:37Z</dcterms:modified>
</cp:coreProperties>
</file>